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20"/>
  </p:notesMasterIdLst>
  <p:sldIdLst>
    <p:sldId id="3825" r:id="rId5"/>
    <p:sldId id="3843" r:id="rId6"/>
    <p:sldId id="3836" r:id="rId7"/>
    <p:sldId id="3826" r:id="rId8"/>
    <p:sldId id="3828" r:id="rId9"/>
    <p:sldId id="257" r:id="rId10"/>
    <p:sldId id="3837" r:id="rId11"/>
    <p:sldId id="260" r:id="rId12"/>
    <p:sldId id="259" r:id="rId13"/>
    <p:sldId id="3840" r:id="rId14"/>
    <p:sldId id="3841" r:id="rId15"/>
    <p:sldId id="3842" r:id="rId16"/>
    <p:sldId id="3829" r:id="rId17"/>
    <p:sldId id="3833" r:id="rId18"/>
    <p:sldId id="383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jezua, Lami" initials="OL" lastIdx="10" clrIdx="0">
    <p:extLst>
      <p:ext uri="{19B8F6BF-5375-455C-9EA6-DF929625EA0E}">
        <p15:presenceInfo xmlns:p15="http://schemas.microsoft.com/office/powerpoint/2012/main" userId="S-1-5-21-314122457-743516510-1361462980-69356" providerId="AD"/>
      </p:ext>
    </p:extLst>
  </p:cmAuthor>
  <p:cmAuthor id="2" name="Lami Aiken" initials="LA" lastIdx="2" clrIdx="1">
    <p:extLst>
      <p:ext uri="{19B8F6BF-5375-455C-9EA6-DF929625EA0E}">
        <p15:presenceInfo xmlns:p15="http://schemas.microsoft.com/office/powerpoint/2012/main" userId="S::lojezua@apsk12.org::7a35a1ed-a1a1-46cc-bd02-03ecdc671c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68CF1-B5DC-47B8-9E92-4846396967EB}" v="18" dt="2022-10-06T21:48:42.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00"/>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dirty="0"/>
            <a:t>Fall 2021</a:t>
          </a:r>
        </a:p>
        <a:p>
          <a:r>
            <a:rPr lang="en-US" b="0" i="0" u="none" dirty="0"/>
            <a:t>GO Team Developed 2021-2025 Strategic Plan</a:t>
          </a:r>
          <a:endParaRPr lang="en-US" dirty="0"/>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endParaRPr lang="en-US" dirty="0"/>
        </a:p>
      </dgm:t>
    </dgm:pt>
    <dgm:pt modelId="{0F6BA1FB-59E5-4F16-A7B4-1533BB1F09E4}">
      <dgm:prSet/>
      <dgm:spPr>
        <a:solidFill>
          <a:schemeClr val="accent2">
            <a:lumMod val="20000"/>
            <a:lumOff val="80000"/>
            <a:alpha val="90000"/>
          </a:schemeClr>
        </a:solidFill>
        <a:ln>
          <a:noFill/>
        </a:ln>
      </dgm:spPr>
      <dgm:t>
        <a:bodyPr/>
        <a:lstStyle/>
        <a:p>
          <a:r>
            <a:rPr lang="en-US" b="1" i="0" u="sng" dirty="0"/>
            <a:t>Summer 2022</a:t>
          </a:r>
        </a:p>
        <a:p>
          <a:r>
            <a:rPr lang="en-US" dirty="0"/>
            <a:t>School Leadership completed Needs Assessment and defined overarching needs for SY22-23</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endParaRPr lang="en-US" dirty="0"/>
        </a:p>
      </dgm:t>
    </dgm:pt>
    <dgm:pt modelId="{1D096F01-AEA8-401D-8348-98E9A81F3CE0}">
      <dgm:prSet/>
      <dgm:spPr>
        <a:solidFill>
          <a:schemeClr val="accent4">
            <a:lumMod val="20000"/>
            <a:lumOff val="80000"/>
            <a:alpha val="90000"/>
          </a:schemeClr>
        </a:solidFill>
        <a:ln>
          <a:noFill/>
        </a:ln>
      </dgm:spPr>
      <dgm:t>
        <a:bodyPr/>
        <a:lstStyle/>
        <a:p>
          <a:r>
            <a:rPr lang="en-US" b="1" i="0" u="sng" dirty="0"/>
            <a:t>August 2022</a:t>
          </a:r>
        </a:p>
        <a:p>
          <a:r>
            <a:rPr lang="en-US" b="0" u="none" dirty="0"/>
            <a:t>School Leadership completed 2022-2023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endParaRPr lang="en-US" dirty="0"/>
        </a:p>
      </dgm:t>
    </dgm:pt>
    <dgm:pt modelId="{DE16CBB4-D3F4-44AD-8379-3A5D78B889D5}">
      <dgm:prSet/>
      <dgm:spPr>
        <a:solidFill>
          <a:schemeClr val="accent5">
            <a:lumMod val="20000"/>
            <a:lumOff val="80000"/>
            <a:alpha val="90000"/>
          </a:schemeClr>
        </a:solidFill>
        <a:ln>
          <a:noFill/>
        </a:ln>
      </dgm:spPr>
      <dgm:t>
        <a:bodyPr/>
        <a:lstStyle/>
        <a:p>
          <a:r>
            <a:rPr lang="en-US" b="1" u="sng" dirty="0"/>
            <a:t>Sept. – Dec. 2022</a:t>
          </a:r>
        </a:p>
        <a:p>
          <a:r>
            <a:rPr lang="en-US" b="0" u="none" dirty="0"/>
            <a:t>Utilizing current data, the </a:t>
          </a:r>
          <a:r>
            <a:rPr lang="en-US" b="1" u="none" dirty="0"/>
            <a:t>GO Team </a:t>
          </a:r>
          <a:r>
            <a:rPr lang="en-US" b="0" u="none" dirty="0"/>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endParaRPr lang="en-US" dirty="0"/>
        </a:p>
      </dgm:t>
    </dgm:pt>
    <dgm:pt modelId="{F7B81412-5EAE-488C-9259-0FA0EB0F090B}">
      <dgm:prSet/>
      <dgm:spPr>
        <a:solidFill>
          <a:schemeClr val="accent6">
            <a:lumMod val="20000"/>
            <a:lumOff val="80000"/>
            <a:alpha val="90000"/>
          </a:schemeClr>
        </a:solidFill>
        <a:ln>
          <a:noFill/>
        </a:ln>
      </dgm:spPr>
      <dgm:t>
        <a:bodyPr/>
        <a:lstStyle/>
        <a:p>
          <a:r>
            <a:rPr lang="en-US" b="1" u="sng" dirty="0"/>
            <a:t>Before Winter Break</a:t>
          </a:r>
        </a:p>
        <a:p>
          <a:r>
            <a:rPr lang="en-US" b="1" dirty="0"/>
            <a:t>GO Team </a:t>
          </a:r>
          <a:r>
            <a:rPr lang="en-US" dirty="0"/>
            <a:t>will take action (vote) on the rank of the strategic plan priorities for SY23-24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endParaRPr lang="en-US" dirty="0"/>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Fall 2021</a:t>
          </a:r>
        </a:p>
        <a:p>
          <a:pPr marL="0" lvl="0" indent="0" algn="l" defTabSz="488950">
            <a:lnSpc>
              <a:spcPct val="90000"/>
            </a:lnSpc>
            <a:spcBef>
              <a:spcPct val="0"/>
            </a:spcBef>
            <a:spcAft>
              <a:spcPct val="35000"/>
            </a:spcAft>
            <a:buNone/>
          </a:pPr>
          <a:r>
            <a:rPr lang="en-US" sz="1100" b="0" i="0" u="none" kern="1200" dirty="0"/>
            <a:t>GO Team Developed 2021-2025 Strategic Plan</a:t>
          </a:r>
          <a:endParaRPr lang="en-US" sz="1100" kern="1200" dirty="0"/>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endParaRPr lang="en-US" sz="3800" kern="1200" dirty="0"/>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Summer 2022</a:t>
          </a:r>
        </a:p>
        <a:p>
          <a:pPr marL="0" lvl="0" indent="0" algn="l" defTabSz="488950">
            <a:lnSpc>
              <a:spcPct val="90000"/>
            </a:lnSpc>
            <a:spcBef>
              <a:spcPct val="0"/>
            </a:spcBef>
            <a:spcAft>
              <a:spcPct val="35000"/>
            </a:spcAft>
            <a:buNone/>
          </a:pPr>
          <a:r>
            <a:rPr lang="en-US" sz="1100" kern="1200" dirty="0"/>
            <a:t>School Leadership completed Needs Assessment and defined overarching needs for SY22-23</a:t>
          </a:r>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endParaRPr lang="en-US" sz="3800" kern="1200" dirty="0"/>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August 2022</a:t>
          </a:r>
        </a:p>
        <a:p>
          <a:pPr marL="0" lvl="0" indent="0" algn="l" defTabSz="488950">
            <a:lnSpc>
              <a:spcPct val="90000"/>
            </a:lnSpc>
            <a:spcBef>
              <a:spcPct val="0"/>
            </a:spcBef>
            <a:spcAft>
              <a:spcPct val="35000"/>
            </a:spcAft>
            <a:buNone/>
          </a:pPr>
          <a:r>
            <a:rPr lang="en-US" sz="1100" b="0" u="none" kern="1200" dirty="0"/>
            <a:t>School Leadership completed 2022-2023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endParaRPr lang="en-US" sz="3800" kern="1200" dirty="0"/>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Sept. – Dec. 2022</a:t>
          </a:r>
        </a:p>
        <a:p>
          <a:pPr marL="0" lvl="0" indent="0" algn="l" defTabSz="488950">
            <a:lnSpc>
              <a:spcPct val="90000"/>
            </a:lnSpc>
            <a:spcBef>
              <a:spcPct val="0"/>
            </a:spcBef>
            <a:spcAft>
              <a:spcPct val="35000"/>
            </a:spcAft>
            <a:buNone/>
          </a:pPr>
          <a:r>
            <a:rPr lang="en-US" sz="1100" b="0" u="none" kern="1200" dirty="0"/>
            <a:t>Utilizing current data, the </a:t>
          </a:r>
          <a:r>
            <a:rPr lang="en-US" sz="1100" b="1" u="none" kern="1200" dirty="0"/>
            <a:t>GO Team </a:t>
          </a:r>
          <a:r>
            <a:rPr lang="en-US" sz="1100" b="0" u="none" kern="1200" dirty="0"/>
            <a:t>will review &amp; possibly update the school strategic priorities and plan </a:t>
          </a:r>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endParaRPr lang="en-US" sz="3800" kern="1200" dirty="0"/>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Before Winter Break</a:t>
          </a:r>
        </a:p>
        <a:p>
          <a:pPr marL="0" lvl="0" indent="0" algn="l" defTabSz="488950">
            <a:lnSpc>
              <a:spcPct val="90000"/>
            </a:lnSpc>
            <a:spcBef>
              <a:spcPct val="0"/>
            </a:spcBef>
            <a:spcAft>
              <a:spcPct val="35000"/>
            </a:spcAft>
            <a:buNone/>
          </a:pPr>
          <a:r>
            <a:rPr lang="en-US" sz="1100" b="1" kern="1200" dirty="0"/>
            <a:t>GO Team </a:t>
          </a:r>
          <a:r>
            <a:rPr lang="en-US" sz="1100" kern="1200" dirty="0"/>
            <a:t>will take action (vote) on the rank of the strategic plan priorities for SY23-24 in preparation for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endParaRPr lang="en-US" sz="3800" kern="1200" dirty="0"/>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10/7/2022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6" name="Google Shape;326;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f54f11bfb3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gf54f11bfb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640366" y="2743200"/>
            <a:ext cx="7045666" cy="2386584"/>
          </a:xfrm>
        </p:spPr>
        <p:txBody>
          <a:bodyPr/>
          <a:lstStyle/>
          <a:p>
            <a:r>
              <a:rPr lang="en-US" dirty="0">
                <a:solidFill>
                  <a:srgbClr val="FFFFFF"/>
                </a:solidFill>
              </a:rPr>
              <a:t>GO Team Meeting #2</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r>
              <a:rPr lang="en-US" dirty="0">
                <a:solidFill>
                  <a:srgbClr val="FFFFFF"/>
                </a:solidFill>
              </a:rPr>
              <a:t>Where we are – Where we’re going</a:t>
            </a:r>
            <a:endParaRPr lang="en-US"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B8CC-E887-4C39-A032-E3471EDC043E}"/>
              </a:ext>
            </a:extLst>
          </p:cNvPr>
          <p:cNvSpPr>
            <a:spLocks noGrp="1"/>
          </p:cNvSpPr>
          <p:nvPr>
            <p:ph type="title"/>
          </p:nvPr>
        </p:nvSpPr>
        <p:spPr/>
        <p:txBody>
          <a:bodyPr/>
          <a:lstStyle/>
          <a:p>
            <a:r>
              <a:rPr lang="en-US" b="1">
                <a:solidFill>
                  <a:schemeClr val="tx2"/>
                </a:solidFill>
              </a:rPr>
              <a:t>Our Current</a:t>
            </a:r>
            <a:br>
              <a:rPr lang="en-US" b="1">
                <a:solidFill>
                  <a:schemeClr val="tx2"/>
                </a:solidFill>
              </a:rPr>
            </a:br>
            <a:r>
              <a:rPr lang="en-US" b="1">
                <a:solidFill>
                  <a:schemeClr val="tx2"/>
                </a:solidFill>
              </a:rPr>
              <a:t>Progress </a:t>
            </a:r>
            <a:r>
              <a:rPr lang="en-US" b="1" dirty="0">
                <a:solidFill>
                  <a:schemeClr val="tx2"/>
                </a:solidFill>
              </a:rPr>
              <a:t>Monitoring Measures </a:t>
            </a:r>
          </a:p>
        </p:txBody>
      </p:sp>
      <p:sp>
        <p:nvSpPr>
          <p:cNvPr id="3" name="Text Placeholder 2">
            <a:extLst>
              <a:ext uri="{FF2B5EF4-FFF2-40B4-BE49-F238E27FC236}">
                <a16:creationId xmlns:a16="http://schemas.microsoft.com/office/drawing/2014/main" id="{A4B28E79-36F1-4487-B6B6-7A33F5C3C0B2}"/>
              </a:ext>
            </a:extLst>
          </p:cNvPr>
          <p:cNvSpPr>
            <a:spLocks noGrp="1"/>
          </p:cNvSpPr>
          <p:nvPr>
            <p:ph type="body" idx="1"/>
          </p:nvPr>
        </p:nvSpPr>
        <p:spPr/>
        <p:txBody>
          <a:bodyPr/>
          <a:lstStyle/>
          <a:p>
            <a:r>
              <a:rPr lang="en-US" dirty="0">
                <a:solidFill>
                  <a:schemeClr val="accent2"/>
                </a:solidFill>
              </a:rPr>
              <a:t>Literacy</a:t>
            </a:r>
          </a:p>
        </p:txBody>
      </p:sp>
      <p:sp>
        <p:nvSpPr>
          <p:cNvPr id="4" name="Content Placeholder 3">
            <a:extLst>
              <a:ext uri="{FF2B5EF4-FFF2-40B4-BE49-F238E27FC236}">
                <a16:creationId xmlns:a16="http://schemas.microsoft.com/office/drawing/2014/main" id="{245DDB48-166A-4E16-B9DF-C5C6570A1BAD}"/>
              </a:ext>
            </a:extLst>
          </p:cNvPr>
          <p:cNvSpPr>
            <a:spLocks noGrp="1"/>
          </p:cNvSpPr>
          <p:nvPr>
            <p:ph sz="half" idx="2"/>
          </p:nvPr>
        </p:nvSpPr>
        <p:spPr/>
        <p:txBody>
          <a:bodyPr/>
          <a:lstStyle/>
          <a:p>
            <a:r>
              <a:rPr lang="en-US" sz="2000" dirty="0"/>
              <a:t> Im</a:t>
            </a:r>
            <a:r>
              <a:rPr lang="en-US" sz="2000" u="none" strike="noStrike" cap="none" dirty="0"/>
              <a:t>plementation of intervention block from 9am to 9:45 4 times a week </a:t>
            </a:r>
          </a:p>
          <a:p>
            <a:endParaRPr lang="en-US" sz="2000" dirty="0"/>
          </a:p>
          <a:p>
            <a:r>
              <a:rPr lang="en-US" sz="2000" u="none" strike="noStrike" cap="none" dirty="0"/>
              <a:t>Mandatory phonics block for k-2</a:t>
            </a:r>
            <a:r>
              <a:rPr lang="en-US" sz="2000" dirty="0"/>
              <a:t> </a:t>
            </a:r>
          </a:p>
          <a:p>
            <a:endParaRPr lang="en-US" dirty="0"/>
          </a:p>
        </p:txBody>
      </p:sp>
      <p:sp>
        <p:nvSpPr>
          <p:cNvPr id="5" name="Text Placeholder 4">
            <a:extLst>
              <a:ext uri="{FF2B5EF4-FFF2-40B4-BE49-F238E27FC236}">
                <a16:creationId xmlns:a16="http://schemas.microsoft.com/office/drawing/2014/main" id="{7A4C5B2A-12FB-43E3-8389-C0A5E65E6D91}"/>
              </a:ext>
            </a:extLst>
          </p:cNvPr>
          <p:cNvSpPr>
            <a:spLocks noGrp="1"/>
          </p:cNvSpPr>
          <p:nvPr>
            <p:ph type="body" sz="quarter" idx="3"/>
          </p:nvPr>
        </p:nvSpPr>
        <p:spPr/>
        <p:txBody>
          <a:bodyPr/>
          <a:lstStyle/>
          <a:p>
            <a:r>
              <a:rPr lang="en-US" dirty="0">
                <a:solidFill>
                  <a:schemeClr val="accent6"/>
                </a:solidFill>
              </a:rPr>
              <a:t>Numeracy</a:t>
            </a:r>
          </a:p>
        </p:txBody>
      </p:sp>
      <p:sp>
        <p:nvSpPr>
          <p:cNvPr id="6" name="Content Placeholder 5">
            <a:extLst>
              <a:ext uri="{FF2B5EF4-FFF2-40B4-BE49-F238E27FC236}">
                <a16:creationId xmlns:a16="http://schemas.microsoft.com/office/drawing/2014/main" id="{53C09F06-9236-4635-AFB4-5E7D384A6BAE}"/>
              </a:ext>
            </a:extLst>
          </p:cNvPr>
          <p:cNvSpPr>
            <a:spLocks noGrp="1"/>
          </p:cNvSpPr>
          <p:nvPr>
            <p:ph sz="quarter" idx="4"/>
          </p:nvPr>
        </p:nvSpPr>
        <p:spPr/>
        <p:txBody>
          <a:bodyPr/>
          <a:lstStyle/>
          <a:p>
            <a:r>
              <a:rPr lang="en-US" sz="2000" dirty="0"/>
              <a:t> </a:t>
            </a:r>
            <a:r>
              <a:rPr lang="en-US" sz="2000" u="none" strike="noStrike" cap="none" dirty="0"/>
              <a:t>Employ a PLC process that requires teachers to model lessons and present what students are to know and do in order to reach a level of mastery regarding the standard</a:t>
            </a:r>
            <a:endParaRPr lang="en-US" sz="2000" b="0" i="0" u="none" strike="noStrike" cap="none" dirty="0"/>
          </a:p>
          <a:p>
            <a:endParaRPr lang="en-US" sz="2000" dirty="0"/>
          </a:p>
          <a:p>
            <a:endParaRPr lang="en-US" dirty="0"/>
          </a:p>
        </p:txBody>
      </p:sp>
      <p:sp>
        <p:nvSpPr>
          <p:cNvPr id="7" name="Text Placeholder 6">
            <a:extLst>
              <a:ext uri="{FF2B5EF4-FFF2-40B4-BE49-F238E27FC236}">
                <a16:creationId xmlns:a16="http://schemas.microsoft.com/office/drawing/2014/main" id="{016D0387-7057-4207-9037-65B55A7B211B}"/>
              </a:ext>
            </a:extLst>
          </p:cNvPr>
          <p:cNvSpPr>
            <a:spLocks noGrp="1"/>
          </p:cNvSpPr>
          <p:nvPr>
            <p:ph type="body" sz="quarter" idx="13"/>
          </p:nvPr>
        </p:nvSpPr>
        <p:spPr/>
        <p:txBody>
          <a:bodyPr/>
          <a:lstStyle/>
          <a:p>
            <a:r>
              <a:rPr lang="en-US" dirty="0">
                <a:solidFill>
                  <a:schemeClr val="accent3"/>
                </a:solidFill>
              </a:rPr>
              <a:t>Whole Child</a:t>
            </a:r>
          </a:p>
        </p:txBody>
      </p:sp>
      <p:sp>
        <p:nvSpPr>
          <p:cNvPr id="8" name="Content Placeholder 7">
            <a:extLst>
              <a:ext uri="{FF2B5EF4-FFF2-40B4-BE49-F238E27FC236}">
                <a16:creationId xmlns:a16="http://schemas.microsoft.com/office/drawing/2014/main" id="{EE1302F8-9FA6-4CC4-AD07-E8137FCC99A5}"/>
              </a:ext>
            </a:extLst>
          </p:cNvPr>
          <p:cNvSpPr>
            <a:spLocks noGrp="1"/>
          </p:cNvSpPr>
          <p:nvPr>
            <p:ph sz="quarter" idx="14"/>
          </p:nvPr>
        </p:nvSpPr>
        <p:spPr/>
        <p:txBody>
          <a:bodyPr/>
          <a:lstStyle/>
          <a:p>
            <a:r>
              <a:rPr lang="en-US" sz="2000" dirty="0"/>
              <a:t> </a:t>
            </a:r>
            <a:r>
              <a:rPr lang="en-US" sz="2000" u="none" strike="noStrike" cap="none" dirty="0"/>
              <a:t>Creation of Attendance/ Care Team to identify and address needs of students </a:t>
            </a:r>
            <a:endParaRPr lang="en-US" sz="2000" b="0" i="0" u="none" strike="noStrike" cap="none" dirty="0"/>
          </a:p>
          <a:p>
            <a:endParaRPr lang="en-US" sz="2000" dirty="0"/>
          </a:p>
          <a:p>
            <a:endParaRPr lang="en-US" dirty="0"/>
          </a:p>
        </p:txBody>
      </p:sp>
      <p:sp>
        <p:nvSpPr>
          <p:cNvPr id="11" name="Slide Number Placeholder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34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543328E-0308-BB9B-EE32-248E219C7973}"/>
              </a:ext>
            </a:extLst>
          </p:cNvPr>
          <p:cNvPicPr>
            <a:picLocks noChangeAspect="1"/>
          </p:cNvPicPr>
          <p:nvPr/>
        </p:nvPicPr>
        <p:blipFill rotWithShape="1">
          <a:blip r:embed="rId2"/>
          <a:srcRect t="2711" r="1" b="24252"/>
          <a:stretch/>
        </p:blipFill>
        <p:spPr>
          <a:xfrm>
            <a:off x="261682" y="233061"/>
            <a:ext cx="11668636" cy="6391879"/>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24" name="Arc 23">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8958979" y="36813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69" y="569429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FC037F-9B04-45A9-8AE6-A8517884947F}"/>
              </a:ext>
            </a:extLst>
          </p:cNvPr>
          <p:cNvSpPr>
            <a:spLocks noGrp="1"/>
          </p:cNvSpPr>
          <p:nvPr>
            <p:ph type="title" idx="4294967295"/>
          </p:nvPr>
        </p:nvSpPr>
        <p:spPr>
          <a:xfrm>
            <a:off x="6632575" y="1381125"/>
            <a:ext cx="5559425" cy="2514600"/>
          </a:xfrm>
        </p:spPr>
        <p:txBody>
          <a:bodyPr/>
          <a:lstStyle/>
          <a:p>
            <a:r>
              <a:rPr lang="en-US" dirty="0">
                <a:solidFill>
                  <a:srgbClr val="FFFFFF"/>
                </a:solidFill>
              </a:rPr>
              <a:t>MAPS Data</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4294967295"/>
          </p:nvPr>
        </p:nvSpPr>
        <p:spPr>
          <a:xfrm>
            <a:off x="6632575" y="4078288"/>
            <a:ext cx="5559425" cy="1536700"/>
          </a:xfrm>
        </p:spPr>
        <p:txBody>
          <a:bodyPr/>
          <a:lstStyle/>
          <a:p>
            <a:r>
              <a:rPr lang="en-US" dirty="0">
                <a:solidFill>
                  <a:srgbClr val="FFFFFF"/>
                </a:solidFill>
              </a:rPr>
              <a:t>1</a:t>
            </a:r>
            <a:r>
              <a:rPr lang="en-US" baseline="30000" dirty="0">
                <a:solidFill>
                  <a:srgbClr val="FFFFFF"/>
                </a:solidFill>
              </a:rPr>
              <a:t>st</a:t>
            </a:r>
            <a:r>
              <a:rPr lang="en-US" dirty="0">
                <a:solidFill>
                  <a:srgbClr val="FFFFFF"/>
                </a:solidFill>
              </a:rPr>
              <a:t> Administration</a:t>
            </a:r>
          </a:p>
          <a:p>
            <a:endParaRPr lang="en-US" dirty="0"/>
          </a:p>
        </p:txBody>
      </p:sp>
    </p:spTree>
    <p:extLst>
      <p:ext uri="{BB962C8B-B14F-4D97-AF65-F5344CB8AC3E}">
        <p14:creationId xmlns:p14="http://schemas.microsoft.com/office/powerpoint/2010/main" val="24483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D4D0A8-2F2C-AF40-485C-D6C05F3ED861}"/>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n-US" b="1" kern="1200" dirty="0">
                <a:solidFill>
                  <a:schemeClr val="tx2"/>
                </a:solidFill>
                <a:latin typeface="+mj-lt"/>
                <a:ea typeface="+mj-ea"/>
                <a:cs typeface="+mj-cs"/>
              </a:rPr>
              <a:t>GO Team Discussion:</a:t>
            </a:r>
            <a:br>
              <a:rPr lang="en-US" b="1" kern="1200" dirty="0">
                <a:solidFill>
                  <a:schemeClr val="tx2"/>
                </a:solidFill>
                <a:latin typeface="+mj-lt"/>
                <a:ea typeface="+mj-ea"/>
                <a:cs typeface="+mj-cs"/>
              </a:rPr>
            </a:br>
            <a:r>
              <a:rPr lang="en-US" b="1" kern="1200" dirty="0">
                <a:solidFill>
                  <a:schemeClr val="tx2"/>
                </a:solidFill>
                <a:latin typeface="+mj-lt"/>
                <a:ea typeface="+mj-ea"/>
                <a:cs typeface="+mj-cs"/>
              </a:rPr>
              <a:t>Data Protocol</a:t>
            </a:r>
          </a:p>
        </p:txBody>
      </p:sp>
      <p:sp>
        <p:nvSpPr>
          <p:cNvPr id="23" name="Freeform: Shape 2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585A6FB-F62F-79F4-E009-DA0A8357F84B}"/>
              </a:ext>
            </a:extLst>
          </p:cNvPr>
          <p:cNvSpPr txBox="1"/>
          <p:nvPr/>
        </p:nvSpPr>
        <p:spPr>
          <a:xfrm>
            <a:off x="832725" y="2055813"/>
            <a:ext cx="5393361" cy="4351338"/>
          </a:xfrm>
          <a:prstGeom prst="rect">
            <a:avLst/>
          </a:prstGeom>
        </p:spPr>
        <p:txBody>
          <a:bodyPr vert="horz" lIns="91440" tIns="45720" rIns="91440" bIns="45720" rtlCol="0">
            <a:normAutofit/>
          </a:bodyPr>
          <a:lstStyle/>
          <a:p>
            <a:pPr marL="285750" indent="-228600">
              <a:lnSpc>
                <a:spcPct val="90000"/>
              </a:lnSpc>
              <a:spcAft>
                <a:spcPts val="1200"/>
              </a:spcAft>
              <a:buFont typeface="Arial" panose="020B0604020202020204" pitchFamily="34" charset="0"/>
              <a:buChar char="•"/>
            </a:pPr>
            <a:r>
              <a:rPr lang="en-US" sz="3200" dirty="0"/>
              <a:t>What do you notice?</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are your wonderings?</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additional questions do you have?</a:t>
            </a:r>
          </a:p>
        </p:txBody>
      </p:sp>
      <p:sp>
        <p:nvSpPr>
          <p:cNvPr id="25" name="Oval 2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Help">
            <a:extLst>
              <a:ext uri="{FF2B5EF4-FFF2-40B4-BE49-F238E27FC236}">
                <a16:creationId xmlns:a16="http://schemas.microsoft.com/office/drawing/2014/main" id="{5B457E29-B861-6ECC-8A79-005C8E083B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7" name="Freeform: Shape 2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36B97A2-21DB-29BD-BDA2-E4CE7A191651}"/>
              </a:ext>
            </a:extLst>
          </p:cNvPr>
          <p:cNvSpPr>
            <a:spLocks noGrp="1"/>
          </p:cNvSpPr>
          <p:nvPr>
            <p:ph type="sldNum" sz="quarter" idx="12"/>
          </p:nvPr>
        </p:nvSpPr>
        <p:spPr>
          <a:xfrm>
            <a:off x="10030244" y="6356350"/>
            <a:ext cx="1323555"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12</a:t>
            </a:fld>
            <a:endParaRPr lang="en-US">
              <a:solidFill>
                <a:prstClr val="black">
                  <a:tint val="75000"/>
                </a:prstClr>
              </a:solidFill>
            </a:endParaRPr>
          </a:p>
        </p:txBody>
      </p:sp>
      <p:sp>
        <p:nvSpPr>
          <p:cNvPr id="35" name="Freeform: Shape 3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99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p:txBody>
          <a:bodyPr/>
          <a:lstStyle/>
          <a:p>
            <a:r>
              <a:rPr lang="en-US" sz="3200" dirty="0"/>
              <a:t>Strategic planning will help you fully uncover your available options, set priorities for them, and define the methods to achieve them.</a:t>
            </a:r>
          </a:p>
        </p:txBody>
      </p:sp>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dirty="0"/>
              <a:t>Robert J. </a:t>
            </a:r>
            <a:r>
              <a:rPr lang="en-US" dirty="0" err="1"/>
              <a:t>Mckain</a:t>
            </a:r>
            <a:endParaRPr lang="en-US" dirty="0"/>
          </a:p>
          <a:p>
            <a:endParaRPr lang="en-US" dirty="0"/>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Date Placeholder 16">
            <a:extLst>
              <a:ext uri="{FF2B5EF4-FFF2-40B4-BE49-F238E27FC236}">
                <a16:creationId xmlns:a16="http://schemas.microsoft.com/office/drawing/2014/main" id="{629F4044-902D-4034-8E90-44E0F885EEBD}"/>
              </a:ext>
            </a:extLst>
          </p:cNvPr>
          <p:cNvSpPr>
            <a:spLocks noGrp="1"/>
          </p:cNvSpPr>
          <p:nvPr>
            <p:ph type="dt" sz="half" idx="4294967295"/>
          </p:nvPr>
        </p:nvSpPr>
        <p:spPr>
          <a:xfrm>
            <a:off x="838200" y="6356350"/>
            <a:ext cx="2743200" cy="365125"/>
          </a:xfrm>
        </p:spPr>
        <p:txBody>
          <a:bodyPr/>
          <a:lstStyle/>
          <a:p>
            <a:pPr>
              <a:defRPr/>
            </a:pPr>
            <a:r>
              <a:rPr lang="en-US" dirty="0">
                <a:latin typeface="Calibri" panose="020F0502020204030204"/>
              </a:rPr>
              <a:t>9/3/20XX</a:t>
            </a: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13</a:t>
            </a:fld>
            <a:endParaRPr lang="en-US" dirty="0">
              <a:latin typeface="Calibri" panose="020F0502020204030204"/>
            </a:endParaRPr>
          </a:p>
        </p:txBody>
      </p:sp>
    </p:spTree>
    <p:extLst>
      <p:ext uri="{BB962C8B-B14F-4D97-AF65-F5344CB8AC3E}">
        <p14:creationId xmlns:p14="http://schemas.microsoft.com/office/powerpoint/2010/main" val="1026132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a:xfrm>
            <a:off x="838201" y="367075"/>
            <a:ext cx="5120561" cy="1325563"/>
          </a:xfrm>
        </p:spPr>
        <p:txBody>
          <a:bodyPr vert="horz" lIns="91440" tIns="45720" rIns="91440" bIns="45720" rtlCol="0" anchor="ctr">
            <a:normAutofit/>
          </a:bodyPr>
          <a:lstStyle/>
          <a:p>
            <a:r>
              <a:rPr lang="en-US" b="1" kern="1200" dirty="0">
                <a:solidFill>
                  <a:schemeClr val="tx2"/>
                </a:solidFill>
                <a:latin typeface="+mj-lt"/>
                <a:ea typeface="+mj-ea"/>
                <a:cs typeface="+mj-cs"/>
              </a:rPr>
              <a:t>Where we’re going</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a:xfrm>
            <a:off x="838201" y="1825625"/>
            <a:ext cx="5092194" cy="4351338"/>
          </a:xfrm>
        </p:spPr>
        <p:txBody>
          <a:bodyPr vert="horz" lIns="91440" tIns="45720" rIns="91440" bIns="45720" rtlCol="0">
            <a:normAutofit/>
          </a:bodyPr>
          <a:lstStyle/>
          <a:p>
            <a:r>
              <a:rPr lang="en-US" dirty="0"/>
              <a:t>At our next meeting(s) we will discuss how our data is aligning to our strategic plan and determine if we need to make any adjustments. </a:t>
            </a:r>
          </a:p>
          <a:p>
            <a:r>
              <a:rPr lang="en-US" dirty="0"/>
              <a:t>Before the end of Fall Semester, we will take </a:t>
            </a:r>
            <a:r>
              <a:rPr lang="en-US" b="1" dirty="0"/>
              <a:t>Action</a:t>
            </a:r>
            <a:r>
              <a:rPr lang="en-US" dirty="0"/>
              <a:t> (vote) on ranking our strategic priorities for the 2023-2024 school year.</a:t>
            </a:r>
          </a:p>
          <a:p>
            <a:r>
              <a:rPr lang="en-US" dirty="0"/>
              <a:t>Let me or the Chair know of any additional information you need for our future discussion.</a:t>
            </a:r>
          </a:p>
          <a:p>
            <a:pPr indent="-228600">
              <a:buFont typeface="Arial" panose="020B0604020202020204" pitchFamily="34" charset="0"/>
              <a:buChar char="•"/>
            </a:pPr>
            <a:endParaRPr lang="en-US" dirty="0"/>
          </a:p>
        </p:txBody>
      </p:sp>
      <p:sp>
        <p:nvSpPr>
          <p:cNvPr id="38" name="Oval 3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Placeholder 10">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a:blip r:embed="rId2"/>
          <a:srcRect t="17913" b="17913"/>
          <a:stretch/>
        </p:blipFill>
        <p:spPr>
          <a:xfrm>
            <a:off x="7901259" y="2727729"/>
            <a:ext cx="4290740"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0" name="Arc 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Placeholder 8">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3"/>
          <a:srcRect l="21900" r="4" b="4"/>
          <a:stretch/>
        </p:blipFill>
        <p:spPr>
          <a:xfrm>
            <a:off x="6261609" y="0"/>
            <a:ext cx="3519311"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en-US" b="0" i="0" u="none" strike="noStrike" normalizeH="0" noProof="0">
                <a:ln>
                  <a:noFill/>
                </a:ln>
                <a:solidFill>
                  <a:srgbClr val="FFFFFF"/>
                </a:solidFill>
                <a:effectLst/>
                <a:uLnTx/>
                <a:uFillTx/>
              </a:rPr>
              <a:pPr marR="0" lvl="0" indent="0" fontAlgn="auto">
                <a:spcBef>
                  <a:spcPts val="0"/>
                </a:spcBef>
                <a:spcAft>
                  <a:spcPts val="600"/>
                </a:spcAft>
                <a:buClrTx/>
                <a:buSzTx/>
                <a:buFontTx/>
                <a:buNone/>
                <a:tabLst/>
                <a:defRPr/>
              </a:pPr>
              <a:t>14</a:t>
            </a:fld>
            <a:endParaRPr kumimoji="0" lang="en-US" b="0" i="0" u="none" strike="noStrike" normalizeH="0" noProof="0">
              <a:ln>
                <a:noFill/>
              </a:ln>
              <a:solidFill>
                <a:srgbClr val="FFFFFF"/>
              </a:solidFill>
              <a:effectLst/>
              <a:uLnTx/>
              <a:uFillTx/>
            </a:endParaRPr>
          </a:p>
        </p:txBody>
      </p:sp>
    </p:spTree>
    <p:extLst>
      <p:ext uri="{BB962C8B-B14F-4D97-AF65-F5344CB8AC3E}">
        <p14:creationId xmlns:p14="http://schemas.microsoft.com/office/powerpoint/2010/main" val="17839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dirty="0"/>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15</a:t>
            </a:fld>
            <a:endParaRPr lang="en-US" noProof="0" dirty="0"/>
          </a:p>
        </p:txBody>
      </p:sp>
    </p:spTree>
    <p:extLst>
      <p:ext uri="{BB962C8B-B14F-4D97-AF65-F5344CB8AC3E}">
        <p14:creationId xmlns:p14="http://schemas.microsoft.com/office/powerpoint/2010/main" val="96225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a:blip r:embed="rId2"/>
          <a:srcRect t="16710" b="16710"/>
          <a:stretch/>
        </p:blipFill>
        <p:spPr>
          <a:xfrm>
            <a:off x="7200479" y="1150210"/>
            <a:ext cx="2207046" cy="2204178"/>
          </a:xfrm>
        </p:spPr>
      </p:pic>
      <p:pic>
        <p:nvPicPr>
          <p:cNvPr id="31" name="Picture Placeholder 30">
            <a:extLst>
              <a:ext uri="{FF2B5EF4-FFF2-40B4-BE49-F238E27FC236}">
                <a16:creationId xmlns:a16="http://schemas.microsoft.com/office/drawing/2014/main" id="{50462D04-8256-2897-C828-A919A265FBBE}"/>
              </a:ext>
            </a:extLst>
          </p:cNvPr>
          <p:cNvPicPr>
            <a:picLocks noGrp="1" noChangeAspect="1"/>
          </p:cNvPicPr>
          <p:nvPr>
            <p:ph type="pic" sz="quarter" idx="14"/>
          </p:nvPr>
        </p:nvPicPr>
        <p:blipFill>
          <a:blip r:embed="rId3"/>
          <a:srcRect l="16667" r="16667"/>
          <a:stretch/>
        </p:blipFill>
        <p:spPr>
          <a:xfrm>
            <a:off x="8444632" y="2579683"/>
            <a:ext cx="3096807" cy="3096807"/>
          </a:xfrm>
        </p:spPr>
      </p:pic>
      <p:sp>
        <p:nvSpPr>
          <p:cNvPr id="14" name="Title 3">
            <a:extLst>
              <a:ext uri="{FF2B5EF4-FFF2-40B4-BE49-F238E27FC236}">
                <a16:creationId xmlns:a16="http://schemas.microsoft.com/office/drawing/2014/main" id="{7D0D2671-6061-E2F4-AFFE-367E642E0F2C}"/>
              </a:ext>
            </a:extLst>
          </p:cNvPr>
          <p:cNvSpPr>
            <a:spLocks noGrp="1"/>
          </p:cNvSpPr>
          <p:nvPr>
            <p:ph type="title"/>
          </p:nvPr>
        </p:nvSpPr>
        <p:spPr>
          <a:xfrm>
            <a:off x="539496" y="365124"/>
            <a:ext cx="5806440" cy="1325880"/>
          </a:xfrm>
        </p:spPr>
        <p:txBody>
          <a:bodyPr/>
          <a:lstStyle/>
          <a:p>
            <a:r>
              <a:rPr lang="en-US" b="1" dirty="0">
                <a:solidFill>
                  <a:schemeClr val="tx2"/>
                </a:solidFill>
              </a:rPr>
              <a:t>Where We Are</a:t>
            </a:r>
          </a:p>
        </p:txBody>
      </p:sp>
      <p:sp>
        <p:nvSpPr>
          <p:cNvPr id="15" name="Content Placeholder 4">
            <a:extLst>
              <a:ext uri="{FF2B5EF4-FFF2-40B4-BE49-F238E27FC236}">
                <a16:creationId xmlns:a16="http://schemas.microsoft.com/office/drawing/2014/main" id="{D066109B-AA0B-E079-AE77-787BD6D96905}"/>
              </a:ext>
            </a:extLst>
          </p:cNvPr>
          <p:cNvSpPr>
            <a:spLocks noGrp="1"/>
          </p:cNvSpPr>
          <p:nvPr>
            <p:ph idx="1"/>
          </p:nvPr>
        </p:nvSpPr>
        <p:spPr>
          <a:xfrm>
            <a:off x="539496" y="1825625"/>
            <a:ext cx="5806440" cy="4352544"/>
          </a:xfrm>
        </p:spPr>
        <p:txBody>
          <a:bodyPr/>
          <a:lstStyle/>
          <a:p>
            <a:r>
              <a:rPr lang="en-US" dirty="0"/>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p>
        </p:txBody>
      </p:sp>
    </p:spTree>
    <p:extLst>
      <p:ext uri="{BB962C8B-B14F-4D97-AF65-F5344CB8AC3E}">
        <p14:creationId xmlns:p14="http://schemas.microsoft.com/office/powerpoint/2010/main" val="2179511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dirty="0"/>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2168930262"/>
              </p:ext>
            </p:extLst>
          </p:nvPr>
        </p:nvGraphicFramePr>
        <p:xfrm>
          <a:off x="996696" y="2131187"/>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BBDA472B-547B-9B0B-909E-FD71ACC4E6B8}"/>
              </a:ext>
            </a:extLst>
          </p:cNvPr>
          <p:cNvSpPr/>
          <p:nvPr/>
        </p:nvSpPr>
        <p:spPr>
          <a:xfrm>
            <a:off x="7802310" y="1358574"/>
            <a:ext cx="731378" cy="1213503"/>
          </a:xfrm>
          <a:prstGeom prst="down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A7C49E-0BF6-016B-F353-89ED2B2AE1AE}"/>
              </a:ext>
            </a:extLst>
          </p:cNvPr>
          <p:cNvSpPr txBox="1"/>
          <p:nvPr/>
        </p:nvSpPr>
        <p:spPr>
          <a:xfrm>
            <a:off x="7334684" y="953659"/>
            <a:ext cx="1666630" cy="369332"/>
          </a:xfrm>
          <a:prstGeom prst="rect">
            <a:avLst/>
          </a:prstGeom>
          <a:noFill/>
        </p:spPr>
        <p:txBody>
          <a:bodyPr wrap="square" rtlCol="0">
            <a:spAutoFit/>
          </a:bodyPr>
          <a:lstStyle/>
          <a:p>
            <a:r>
              <a:rPr lang="en-US" dirty="0"/>
              <a:t>You are </a:t>
            </a:r>
            <a:r>
              <a:rPr lang="en-US" b="1" dirty="0">
                <a:solidFill>
                  <a:schemeClr val="accent3"/>
                </a:solidFill>
              </a:rPr>
              <a:t>HERE</a:t>
            </a:r>
          </a:p>
        </p:txBody>
      </p:sp>
    </p:spTree>
    <p:extLst>
      <p:ext uri="{BB962C8B-B14F-4D97-AF65-F5344CB8AC3E}">
        <p14:creationId xmlns:p14="http://schemas.microsoft.com/office/powerpoint/2010/main" val="123225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normAutofit/>
          </a:bodyPr>
          <a:lstStyle/>
          <a:p>
            <a:r>
              <a:rPr lang="en-US" sz="5400" b="1" dirty="0"/>
              <a:t>Discussion Items</a:t>
            </a: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617029" y="1844288"/>
            <a:ext cx="5549319" cy="3931920"/>
          </a:xfrm>
        </p:spPr>
        <p:txBody>
          <a:bodyPr>
            <a:normAutofit/>
          </a:bodyPr>
          <a:lstStyle/>
          <a:p>
            <a:pPr marL="0" indent="0">
              <a:lnSpc>
                <a:spcPct val="100000"/>
              </a:lnSpc>
              <a:spcBef>
                <a:spcPts val="0"/>
              </a:spcBef>
              <a:buNone/>
            </a:pPr>
            <a:r>
              <a:rPr lang="en-US" b="1" dirty="0"/>
              <a:t>Current Strategic Plan</a:t>
            </a:r>
          </a:p>
          <a:p>
            <a:pPr marL="0" indent="0">
              <a:lnSpc>
                <a:spcPct val="100000"/>
              </a:lnSpc>
              <a:spcBef>
                <a:spcPts val="0"/>
              </a:spcBef>
              <a:buNone/>
            </a:pPr>
            <a:endParaRPr lang="en-US" dirty="0"/>
          </a:p>
          <a:p>
            <a:pPr marL="0" indent="0">
              <a:lnSpc>
                <a:spcPct val="100000"/>
              </a:lnSpc>
              <a:spcBef>
                <a:spcPts val="0"/>
              </a:spcBef>
              <a:buNone/>
            </a:pPr>
            <a:r>
              <a:rPr lang="en-US" b="1" dirty="0"/>
              <a:t>Continuous Improvement Plan</a:t>
            </a:r>
          </a:p>
          <a:p>
            <a:pPr marL="0" indent="0">
              <a:lnSpc>
                <a:spcPct val="100000"/>
              </a:lnSpc>
              <a:spcBef>
                <a:spcPts val="0"/>
              </a:spcBef>
              <a:buNone/>
            </a:pPr>
            <a:r>
              <a:rPr lang="en-US" dirty="0"/>
              <a:t>	Needs Assessment</a:t>
            </a:r>
          </a:p>
          <a:p>
            <a:pPr marL="0" indent="0">
              <a:lnSpc>
                <a:spcPct val="100000"/>
              </a:lnSpc>
              <a:spcBef>
                <a:spcPts val="0"/>
              </a:spcBef>
              <a:buNone/>
            </a:pPr>
            <a:r>
              <a:rPr lang="en-US" dirty="0"/>
              <a:t>	SMART GOALS</a:t>
            </a:r>
          </a:p>
          <a:p>
            <a:pPr marL="0" indent="0">
              <a:lnSpc>
                <a:spcPct val="100000"/>
              </a:lnSpc>
              <a:spcBef>
                <a:spcPts val="0"/>
              </a:spcBef>
              <a:buNone/>
            </a:pPr>
            <a:r>
              <a:rPr lang="en-US" dirty="0"/>
              <a:t>	Monitoring Measures</a:t>
            </a:r>
          </a:p>
          <a:p>
            <a:pPr marL="0" indent="0">
              <a:lnSpc>
                <a:spcPct val="100000"/>
              </a:lnSpc>
              <a:spcBef>
                <a:spcPts val="0"/>
              </a:spcBef>
              <a:buNone/>
            </a:pPr>
            <a:endParaRPr lang="en-US" dirty="0"/>
          </a:p>
          <a:p>
            <a:pPr marL="0" indent="0">
              <a:lnSpc>
                <a:spcPct val="100000"/>
              </a:lnSpc>
              <a:spcBef>
                <a:spcPts val="0"/>
              </a:spcBef>
              <a:buNone/>
            </a:pPr>
            <a:r>
              <a:rPr lang="en-US" b="1" dirty="0"/>
              <a:t>MAP Data</a:t>
            </a:r>
          </a:p>
          <a:p>
            <a:pPr marL="0" indent="0">
              <a:lnSpc>
                <a:spcPct val="100000"/>
              </a:lnSpc>
              <a:spcBef>
                <a:spcPts val="0"/>
              </a:spcBef>
              <a:buNone/>
            </a:pPr>
            <a:r>
              <a:rPr lang="en-US" dirty="0"/>
              <a:t>	Data Protocol</a:t>
            </a: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Current</a:t>
            </a:r>
            <a:br>
              <a:rPr lang="en-US" dirty="0">
                <a:solidFill>
                  <a:srgbClr val="FFFFFF"/>
                </a:solidFill>
              </a:rPr>
            </a:br>
            <a:r>
              <a:rPr lang="en-US" dirty="0">
                <a:solidFill>
                  <a:srgbClr val="FFFFFF"/>
                </a:solidFill>
              </a:rPr>
              <a:t>Strategic Plan</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dirty="0">
                <a:solidFill>
                  <a:srgbClr val="FFFFFF"/>
                </a:solidFill>
              </a:rPr>
              <a:t>2021-2025</a:t>
            </a:r>
          </a:p>
          <a:p>
            <a:endParaRPr lang="en-US" dirty="0"/>
          </a:p>
        </p:txBody>
      </p:sp>
    </p:spTree>
    <p:extLst>
      <p:ext uri="{BB962C8B-B14F-4D97-AF65-F5344CB8AC3E}">
        <p14:creationId xmlns:p14="http://schemas.microsoft.com/office/powerpoint/2010/main" val="42835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1"/>
          <p:cNvSpPr txBox="1"/>
          <p:nvPr/>
        </p:nvSpPr>
        <p:spPr>
          <a:xfrm>
            <a:off x="1524000" y="1803118"/>
            <a:ext cx="1837800" cy="5541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APS Strategic Priorities &amp; Initiatives</a:t>
            </a:r>
            <a:endParaRPr sz="200" b="1" i="1">
              <a:solidFill>
                <a:srgbClr val="151515"/>
              </a:solidFill>
              <a:latin typeface="Calibri"/>
              <a:ea typeface="Calibri"/>
              <a:cs typeface="Calibri"/>
              <a:sym typeface="Calibri"/>
            </a:endParaRPr>
          </a:p>
        </p:txBody>
      </p:sp>
      <p:sp>
        <p:nvSpPr>
          <p:cNvPr id="329" name="Google Shape;329;p11"/>
          <p:cNvSpPr/>
          <p:nvPr/>
        </p:nvSpPr>
        <p:spPr>
          <a:xfrm>
            <a:off x="6183349" y="2327269"/>
            <a:ext cx="4003500" cy="707700"/>
          </a:xfrm>
          <a:prstGeom prst="rect">
            <a:avLst/>
          </a:prstGeom>
          <a:solidFill>
            <a:srgbClr val="F2F2F2"/>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1A.</a:t>
            </a:r>
            <a:r>
              <a:rPr lang="en-US" sz="1000" dirty="0">
                <a:solidFill>
                  <a:srgbClr val="000000"/>
                </a:solidFill>
                <a:latin typeface="Calibri"/>
                <a:ea typeface="Calibri"/>
                <a:cs typeface="Calibri"/>
                <a:sym typeface="Calibri"/>
              </a:rPr>
              <a:t> </a:t>
            </a:r>
            <a:r>
              <a:rPr lang="en-US" sz="1000" dirty="0">
                <a:latin typeface="Calibri"/>
                <a:ea typeface="Calibri"/>
                <a:cs typeface="Calibri"/>
                <a:sym typeface="Calibri"/>
              </a:rPr>
              <a:t>Implementation of an intervention block to reduce gaps in learning</a:t>
            </a:r>
            <a:endParaRPr dirty="0">
              <a:solidFill>
                <a:srgbClr val="000000"/>
              </a:solidFill>
              <a:latin typeface="Arial"/>
              <a:ea typeface="Arial"/>
              <a:cs typeface="Arial"/>
              <a:sym typeface="Arial"/>
            </a:endParaRPr>
          </a:p>
          <a:p>
            <a:pPr>
              <a:spcBef>
                <a:spcPts val="600"/>
              </a:spcBef>
              <a:buClr>
                <a:srgbClr val="000000"/>
              </a:buClr>
              <a:buSzPts val="1000"/>
            </a:pPr>
            <a:r>
              <a:rPr lang="en-US" sz="1000" b="1" dirty="0">
                <a:solidFill>
                  <a:srgbClr val="000000"/>
                </a:solidFill>
                <a:latin typeface="Calibri"/>
                <a:ea typeface="Calibri"/>
                <a:cs typeface="Calibri"/>
                <a:sym typeface="Calibri"/>
              </a:rPr>
              <a:t>1B. </a:t>
            </a:r>
            <a:r>
              <a:rPr lang="en-US" sz="1000" dirty="0">
                <a:latin typeface="Calibri"/>
                <a:ea typeface="Calibri"/>
                <a:cs typeface="Calibri"/>
                <a:sym typeface="Calibri"/>
              </a:rPr>
              <a:t>Employ a literacy block with phonics for grades k-2</a:t>
            </a:r>
            <a:endParaRPr dirty="0">
              <a:solidFill>
                <a:srgbClr val="000000"/>
              </a:solidFill>
              <a:latin typeface="Arial"/>
              <a:ea typeface="Arial"/>
              <a:cs typeface="Arial"/>
              <a:sym typeface="Arial"/>
            </a:endParaRPr>
          </a:p>
          <a:p>
            <a:pPr>
              <a:spcBef>
                <a:spcPts val="600"/>
              </a:spcBef>
              <a:buClr>
                <a:srgbClr val="000000"/>
              </a:buClr>
              <a:buSzPts val="1000"/>
            </a:pPr>
            <a:r>
              <a:rPr lang="en-US" sz="1000" b="1" dirty="0">
                <a:solidFill>
                  <a:srgbClr val="000000"/>
                </a:solidFill>
                <a:latin typeface="Calibri"/>
                <a:ea typeface="Calibri"/>
                <a:cs typeface="Calibri"/>
                <a:sym typeface="Calibri"/>
              </a:rPr>
              <a:t>1C. </a:t>
            </a:r>
            <a:r>
              <a:rPr lang="en-US" sz="1000" dirty="0">
                <a:latin typeface="Calibri"/>
                <a:ea typeface="Calibri"/>
                <a:cs typeface="Calibri"/>
                <a:sym typeface="Calibri"/>
              </a:rPr>
              <a:t>Create PLC planning time for teachers to internalize standards and plan for instruction</a:t>
            </a:r>
            <a:endParaRPr sz="1000" b="1" u="sng" dirty="0">
              <a:solidFill>
                <a:srgbClr val="000000"/>
              </a:solidFill>
              <a:latin typeface="Calibri"/>
              <a:ea typeface="Calibri"/>
              <a:cs typeface="Calibri"/>
              <a:sym typeface="Calibri"/>
            </a:endParaRPr>
          </a:p>
        </p:txBody>
      </p:sp>
      <p:sp>
        <p:nvSpPr>
          <p:cNvPr id="330" name="Google Shape;330;p11"/>
          <p:cNvSpPr/>
          <p:nvPr/>
        </p:nvSpPr>
        <p:spPr>
          <a:xfrm>
            <a:off x="6183344" y="3616050"/>
            <a:ext cx="4003500" cy="780300"/>
          </a:xfrm>
          <a:prstGeom prst="rect">
            <a:avLst/>
          </a:prstGeom>
          <a:solidFill>
            <a:srgbClr val="DDEAF6"/>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Create an attendance team to monitor and address attendance concerns, Create a Care Team to address student needs </a:t>
            </a:r>
            <a:endParaRPr dirty="0">
              <a:solidFill>
                <a:srgbClr val="000000"/>
              </a:solidFill>
              <a:latin typeface="Arial"/>
              <a:ea typeface="Arial"/>
              <a:cs typeface="Arial"/>
              <a:sym typeface="Arial"/>
            </a:endParaRPr>
          </a:p>
          <a:p>
            <a:pPr>
              <a:spcBef>
                <a:spcPts val="600"/>
              </a:spcBef>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Utilize SLC practices and restorative justice with the Counselor to reduce suspensions</a:t>
            </a:r>
            <a:endParaRPr dirty="0">
              <a:solidFill>
                <a:srgbClr val="000000"/>
              </a:solidFill>
              <a:latin typeface="Arial"/>
              <a:ea typeface="Arial"/>
              <a:cs typeface="Arial"/>
              <a:sym typeface="Arial"/>
            </a:endParaRPr>
          </a:p>
        </p:txBody>
      </p:sp>
      <p:sp>
        <p:nvSpPr>
          <p:cNvPr id="331" name="Google Shape;331;p11"/>
          <p:cNvSpPr/>
          <p:nvPr/>
        </p:nvSpPr>
        <p:spPr>
          <a:xfrm>
            <a:off x="6183344" y="4703743"/>
            <a:ext cx="4003500" cy="708000"/>
          </a:xfrm>
          <a:prstGeom prst="rect">
            <a:avLst/>
          </a:prstGeom>
          <a:solidFill>
            <a:srgbClr val="FBE4D4"/>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Monthly IB training for staff, Professional development individualized around teacher needs in reading and math, training for phonics program (</a:t>
            </a:r>
            <a:r>
              <a:rPr lang="en-US" sz="1000" dirty="0" err="1">
                <a:latin typeface="Calibri"/>
                <a:ea typeface="Calibri"/>
                <a:cs typeface="Calibri"/>
                <a:sym typeface="Calibri"/>
              </a:rPr>
              <a:t>Fundations</a:t>
            </a:r>
            <a:r>
              <a:rPr lang="en-US" sz="1000" dirty="0">
                <a:latin typeface="Calibri"/>
                <a:ea typeface="Calibri"/>
                <a:cs typeface="Calibri"/>
                <a:sym typeface="Calibri"/>
              </a:rPr>
              <a:t>)</a:t>
            </a:r>
          </a:p>
          <a:p>
            <a:pPr>
              <a:buClr>
                <a:srgbClr val="000000"/>
              </a:buClr>
              <a:buSzPts val="1000"/>
            </a:pPr>
            <a:r>
              <a:rPr lang="en-US" sz="1000" dirty="0">
                <a:solidFill>
                  <a:srgbClr val="000000"/>
                </a:solidFill>
                <a:latin typeface="Calibri"/>
                <a:cs typeface="Calibri"/>
                <a:sym typeface="Calibri"/>
              </a:rPr>
              <a:t>Ongoing PD for SEL, restorative practices, and trauma </a:t>
            </a:r>
            <a:endParaRPr dirty="0">
              <a:solidFill>
                <a:srgbClr val="000000"/>
              </a:solidFill>
              <a:latin typeface="Arial"/>
              <a:ea typeface="Arial"/>
              <a:cs typeface="Arial"/>
              <a:sym typeface="Arial"/>
            </a:endParaRPr>
          </a:p>
          <a:p>
            <a:pPr>
              <a:spcBef>
                <a:spcPts val="600"/>
              </a:spcBef>
              <a:buClr>
                <a:schemeClr val="dk1"/>
              </a:buClr>
              <a:buSzPts val="1000"/>
            </a:pPr>
            <a:endParaRPr sz="1000"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32" name="Google Shape;332;p11"/>
          <p:cNvSpPr/>
          <p:nvPr/>
        </p:nvSpPr>
        <p:spPr>
          <a:xfrm>
            <a:off x="6174467" y="5716832"/>
            <a:ext cx="4003500" cy="708000"/>
          </a:xfrm>
          <a:prstGeom prst="rect">
            <a:avLst/>
          </a:prstGeom>
          <a:solidFill>
            <a:srgbClr val="FFF2CC"/>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Conduct data meetings in PLC, with parents and students. Students will also have goal setting meetings with teachers</a:t>
            </a:r>
          </a:p>
          <a:p>
            <a:pPr>
              <a:buClr>
                <a:srgbClr val="000000"/>
              </a:buClr>
              <a:buSzPts val="1000"/>
            </a:pPr>
            <a:r>
              <a:rPr lang="en-US" sz="1000" dirty="0">
                <a:solidFill>
                  <a:srgbClr val="000000"/>
                </a:solidFill>
                <a:latin typeface="Calibri"/>
                <a:cs typeface="Calibri"/>
                <a:sym typeface="Calibri"/>
              </a:rPr>
              <a:t>--Increase Parent Liaison and Social Worker positions to full time to support the needs of students and parents</a:t>
            </a:r>
            <a:endParaRPr dirty="0">
              <a:solidFill>
                <a:srgbClr val="000000"/>
              </a:solidFill>
              <a:latin typeface="Arial"/>
              <a:ea typeface="Arial"/>
              <a:cs typeface="Arial"/>
              <a:sym typeface="Arial"/>
            </a:endParaRPr>
          </a:p>
          <a:p>
            <a:pPr>
              <a:spcBef>
                <a:spcPts val="600"/>
              </a:spcBef>
              <a:buClr>
                <a:schemeClr val="dk1"/>
              </a:buClr>
              <a:buSzPts val="1000"/>
            </a:pPr>
            <a:endParaRPr sz="1000"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33" name="Google Shape;333;p11"/>
          <p:cNvSpPr txBox="1"/>
          <p:nvPr/>
        </p:nvSpPr>
        <p:spPr>
          <a:xfrm>
            <a:off x="4450620" y="135804"/>
            <a:ext cx="2516260" cy="738633"/>
          </a:xfrm>
          <a:prstGeom prst="rect">
            <a:avLst/>
          </a:prstGeom>
          <a:noFill/>
          <a:ln>
            <a:noFill/>
          </a:ln>
        </p:spPr>
        <p:txBody>
          <a:bodyPr spcFirstLastPara="1" wrap="square" lIns="91425" tIns="91425" rIns="91425" bIns="91425" anchor="t" anchorCtr="0">
            <a:spAutoFit/>
          </a:bodyPr>
          <a:lstStyle/>
          <a:p>
            <a:pPr algn="ctr">
              <a:buClr>
                <a:srgbClr val="000000"/>
              </a:buClr>
              <a:buSzPts val="3500"/>
            </a:pPr>
            <a:r>
              <a:rPr lang="en-US" b="1" dirty="0">
                <a:solidFill>
                  <a:srgbClr val="151515"/>
                </a:solidFill>
                <a:latin typeface="Calibri"/>
                <a:ea typeface="Calibri"/>
                <a:cs typeface="Calibri"/>
                <a:sym typeface="Calibri"/>
              </a:rPr>
              <a:t>West Manor IB World School</a:t>
            </a:r>
            <a:endParaRPr sz="200" dirty="0">
              <a:solidFill>
                <a:srgbClr val="151515"/>
              </a:solidFill>
              <a:latin typeface="Calibri"/>
              <a:ea typeface="Calibri"/>
              <a:cs typeface="Calibri"/>
              <a:sym typeface="Calibri"/>
            </a:endParaRPr>
          </a:p>
        </p:txBody>
      </p:sp>
      <p:sp>
        <p:nvSpPr>
          <p:cNvPr id="334" name="Google Shape;334;p11"/>
          <p:cNvSpPr txBox="1"/>
          <p:nvPr/>
        </p:nvSpPr>
        <p:spPr>
          <a:xfrm>
            <a:off x="1577000" y="300876"/>
            <a:ext cx="1837698" cy="369302"/>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SMART Goals</a:t>
            </a:r>
            <a:endParaRPr sz="200" b="1" i="1">
              <a:solidFill>
                <a:srgbClr val="151515"/>
              </a:solidFill>
              <a:latin typeface="Calibri"/>
              <a:ea typeface="Calibri"/>
              <a:cs typeface="Calibri"/>
              <a:sym typeface="Calibri"/>
            </a:endParaRPr>
          </a:p>
        </p:txBody>
      </p:sp>
      <p:sp>
        <p:nvSpPr>
          <p:cNvPr id="335" name="Google Shape;335;p11"/>
          <p:cNvSpPr txBox="1"/>
          <p:nvPr/>
        </p:nvSpPr>
        <p:spPr>
          <a:xfrm>
            <a:off x="6096003" y="1779539"/>
            <a:ext cx="1837800" cy="3693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School Strategies</a:t>
            </a:r>
            <a:endParaRPr sz="200" b="1" i="1">
              <a:solidFill>
                <a:srgbClr val="151515"/>
              </a:solidFill>
              <a:latin typeface="Calibri"/>
              <a:ea typeface="Calibri"/>
              <a:cs typeface="Calibri"/>
              <a:sym typeface="Calibri"/>
            </a:endParaRPr>
          </a:p>
        </p:txBody>
      </p:sp>
      <p:sp>
        <p:nvSpPr>
          <p:cNvPr id="336" name="Google Shape;336;p11"/>
          <p:cNvSpPr/>
          <p:nvPr/>
        </p:nvSpPr>
        <p:spPr>
          <a:xfrm>
            <a:off x="1656116" y="669034"/>
            <a:ext cx="2418900" cy="1057704"/>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23809"/>
              </a:lnSpc>
              <a:buClr>
                <a:srgbClr val="000000"/>
              </a:buClr>
              <a:buSzPts val="1050"/>
            </a:pPr>
            <a:r>
              <a:rPr lang="en-US" sz="1200" b="1" dirty="0">
                <a:latin typeface="Arial"/>
                <a:ea typeface="Arial"/>
                <a:cs typeface="Arial"/>
                <a:sym typeface="Arial"/>
              </a:rPr>
              <a:t>Increase the </a:t>
            </a:r>
            <a:r>
              <a:rPr lang="en-US" sz="1200" b="1" dirty="0">
                <a:solidFill>
                  <a:srgbClr val="000000"/>
                </a:solidFill>
                <a:latin typeface="Arial"/>
                <a:ea typeface="Arial"/>
                <a:cs typeface="Arial"/>
                <a:sym typeface="Arial"/>
              </a:rPr>
              <a:t>% of </a:t>
            </a:r>
            <a:r>
              <a:rPr lang="en-US" sz="1200" b="1" dirty="0">
                <a:latin typeface="Arial"/>
                <a:ea typeface="Arial"/>
                <a:cs typeface="Arial"/>
                <a:sym typeface="Arial"/>
              </a:rPr>
              <a:t>grades 3-5 </a:t>
            </a:r>
            <a:r>
              <a:rPr lang="en-US" sz="1200" b="1" dirty="0">
                <a:solidFill>
                  <a:srgbClr val="000000"/>
                </a:solidFill>
                <a:latin typeface="Arial"/>
                <a:ea typeface="Arial"/>
                <a:cs typeface="Arial"/>
                <a:sym typeface="Arial"/>
              </a:rPr>
              <a:t>students </a:t>
            </a:r>
            <a:r>
              <a:rPr lang="en-US" sz="1200" b="1" dirty="0">
                <a:latin typeface="Arial"/>
                <a:ea typeface="Arial"/>
                <a:cs typeface="Arial"/>
                <a:sym typeface="Arial"/>
              </a:rPr>
              <a:t>scoring proficient or above on Milestones/ MAP  in </a:t>
            </a:r>
            <a:r>
              <a:rPr lang="en-US" sz="1200" b="1" dirty="0">
                <a:solidFill>
                  <a:srgbClr val="000000"/>
                </a:solidFill>
                <a:latin typeface="Arial"/>
                <a:ea typeface="Arial"/>
                <a:cs typeface="Arial"/>
                <a:sym typeface="Arial"/>
              </a:rPr>
              <a:t> reading by 3% </a:t>
            </a:r>
          </a:p>
        </p:txBody>
      </p:sp>
      <p:sp>
        <p:nvSpPr>
          <p:cNvPr id="337" name="Google Shape;337;p11"/>
          <p:cNvSpPr/>
          <p:nvPr/>
        </p:nvSpPr>
        <p:spPr>
          <a:xfrm>
            <a:off x="4172888" y="656059"/>
            <a:ext cx="2287097" cy="1068493"/>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23809"/>
              </a:lnSpc>
              <a:buClr>
                <a:srgbClr val="000000"/>
              </a:buClr>
              <a:buSzPts val="1050"/>
            </a:pPr>
            <a:r>
              <a:rPr lang="en-US" sz="1200" b="1" dirty="0">
                <a:latin typeface="Arial"/>
                <a:ea typeface="Arial"/>
                <a:cs typeface="Arial"/>
                <a:sym typeface="Arial"/>
              </a:rPr>
              <a:t>Increase the % of grades 3-5 students scoring proficient or above on Milestones/MAP  in math by 3%</a:t>
            </a:r>
            <a:endParaRPr lang="en-US" sz="1200" b="1" dirty="0">
              <a:solidFill>
                <a:srgbClr val="000000"/>
              </a:solidFill>
              <a:latin typeface="Arial"/>
              <a:ea typeface="Arial"/>
              <a:cs typeface="Arial"/>
              <a:sym typeface="Arial"/>
            </a:endParaRPr>
          </a:p>
        </p:txBody>
      </p:sp>
      <p:sp>
        <p:nvSpPr>
          <p:cNvPr id="338" name="Google Shape;338;p11"/>
          <p:cNvSpPr/>
          <p:nvPr/>
        </p:nvSpPr>
        <p:spPr>
          <a:xfrm>
            <a:off x="6735193" y="656058"/>
            <a:ext cx="2155622" cy="1005919"/>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50"/>
            </a:pPr>
            <a:r>
              <a:rPr lang="en-US" sz="1200" b="1" dirty="0"/>
              <a:t>Increase the percentage of students with 10 or less absences by 3%</a:t>
            </a:r>
            <a:endParaRPr lang="en-US" dirty="0"/>
          </a:p>
        </p:txBody>
      </p:sp>
      <p:sp>
        <p:nvSpPr>
          <p:cNvPr id="339" name="Google Shape;339;p11"/>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US" sz="1000">
                <a:solidFill>
                  <a:srgbClr val="000000"/>
                </a:solidFill>
                <a:latin typeface="Verdana"/>
                <a:ea typeface="Verdana"/>
                <a:cs typeface="Verdana"/>
                <a:sym typeface="Verdana"/>
              </a:rPr>
              <a:pPr>
                <a:buClr>
                  <a:srgbClr val="000000"/>
                </a:buClr>
                <a:buSzPts val="1200"/>
              </a:pPr>
              <a:t>6</a:t>
            </a:fld>
            <a:endParaRPr sz="1000">
              <a:solidFill>
                <a:srgbClr val="000000"/>
              </a:solidFill>
              <a:latin typeface="Verdana"/>
              <a:ea typeface="Verdana"/>
              <a:cs typeface="Verdana"/>
              <a:sym typeface="Verdana"/>
            </a:endParaRPr>
          </a:p>
        </p:txBody>
      </p:sp>
      <p:sp>
        <p:nvSpPr>
          <p:cNvPr id="341" name="Google Shape;341;p11"/>
          <p:cNvSpPr txBox="1"/>
          <p:nvPr/>
        </p:nvSpPr>
        <p:spPr>
          <a:xfrm>
            <a:off x="3526923" y="1808080"/>
            <a:ext cx="1837800" cy="3693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School Strategic Priorities</a:t>
            </a:r>
            <a:endParaRPr sz="200" b="1" i="1">
              <a:solidFill>
                <a:srgbClr val="151515"/>
              </a:solidFill>
              <a:latin typeface="Calibri"/>
              <a:ea typeface="Calibri"/>
              <a:cs typeface="Calibri"/>
              <a:sym typeface="Calibri"/>
            </a:endParaRPr>
          </a:p>
        </p:txBody>
      </p:sp>
      <p:sp>
        <p:nvSpPr>
          <p:cNvPr id="342" name="Google Shape;342;p11"/>
          <p:cNvSpPr/>
          <p:nvPr/>
        </p:nvSpPr>
        <p:spPr>
          <a:xfrm>
            <a:off x="3496461" y="2477394"/>
            <a:ext cx="2418900" cy="1092566"/>
          </a:xfrm>
          <a:prstGeom prst="rect">
            <a:avLst/>
          </a:prstGeom>
          <a:noFill/>
          <a:ln>
            <a:noFill/>
          </a:ln>
        </p:spPr>
        <p:txBody>
          <a:bodyPr spcFirstLastPara="1" wrap="square" lIns="91425" tIns="45700" rIns="91425" bIns="45700" anchor="t" anchorCtr="0">
            <a:spAutoFit/>
          </a:bodyPr>
          <a:lstStyle/>
          <a:p>
            <a:pPr>
              <a:spcBef>
                <a:spcPts val="600"/>
              </a:spcBef>
              <a:buClr>
                <a:srgbClr val="000000"/>
              </a:buClr>
              <a:buSzPts val="1000"/>
            </a:pPr>
            <a:r>
              <a:rPr lang="en-US" sz="1000" b="1" dirty="0">
                <a:latin typeface="Calibri"/>
                <a:ea typeface="Calibri"/>
                <a:cs typeface="Calibri"/>
                <a:sym typeface="Calibri"/>
              </a:rPr>
              <a:t>Increase student phonic awareness and create early readers</a:t>
            </a:r>
          </a:p>
          <a:p>
            <a:pPr marL="228600" indent="-228600">
              <a:spcBef>
                <a:spcPts val="600"/>
              </a:spcBef>
              <a:buClr>
                <a:srgbClr val="000000"/>
              </a:buClr>
              <a:buSzPts val="1000"/>
              <a:buFont typeface="Calibri"/>
              <a:buAutoNum type="arabicPeriod"/>
            </a:pPr>
            <a:r>
              <a:rPr lang="en-US" sz="1000" b="1" dirty="0">
                <a:solidFill>
                  <a:srgbClr val="000000"/>
                </a:solidFill>
                <a:latin typeface="Calibri"/>
                <a:ea typeface="Calibri"/>
                <a:cs typeface="Calibri"/>
                <a:sym typeface="Calibri"/>
              </a:rPr>
              <a:t>Increase student knowledge in numbers and operations domain</a:t>
            </a:r>
          </a:p>
          <a:p>
            <a:pPr marL="228600" indent="-228600">
              <a:spcBef>
                <a:spcPts val="600"/>
              </a:spcBef>
              <a:buClr>
                <a:srgbClr val="000000"/>
              </a:buClr>
              <a:buSzPts val="1000"/>
              <a:buFont typeface="Calibri"/>
              <a:buAutoNum type="arabicPeriod"/>
            </a:pPr>
            <a:r>
              <a:rPr lang="en-US" sz="1000" b="1" dirty="0">
                <a:latin typeface="Calibri"/>
                <a:ea typeface="Calibri"/>
                <a:cs typeface="Calibri"/>
                <a:sym typeface="Calibri"/>
              </a:rPr>
              <a:t>Increase student multiplication skills </a:t>
            </a:r>
            <a:endParaRPr sz="1000" b="1" dirty="0">
              <a:solidFill>
                <a:srgbClr val="000000"/>
              </a:solidFill>
              <a:latin typeface="Calibri"/>
              <a:ea typeface="Calibri"/>
              <a:cs typeface="Calibri"/>
              <a:sym typeface="Calibri"/>
            </a:endParaRPr>
          </a:p>
        </p:txBody>
      </p:sp>
      <p:sp>
        <p:nvSpPr>
          <p:cNvPr id="343" name="Google Shape;343;p11"/>
          <p:cNvSpPr/>
          <p:nvPr/>
        </p:nvSpPr>
        <p:spPr>
          <a:xfrm>
            <a:off x="3496398" y="3628672"/>
            <a:ext cx="2418900" cy="938678"/>
          </a:xfrm>
          <a:prstGeom prst="rect">
            <a:avLst/>
          </a:prstGeom>
          <a:noFill/>
          <a:ln>
            <a:noFill/>
          </a:ln>
        </p:spPr>
        <p:txBody>
          <a:bodyPr spcFirstLastPara="1" wrap="square" lIns="91425" tIns="45700" rIns="91425" bIns="45700" anchor="t" anchorCtr="0">
            <a:spAutoFit/>
          </a:bodyPr>
          <a:lstStyle/>
          <a:p>
            <a:pPr marL="228600" indent="-228600">
              <a:spcBef>
                <a:spcPts val="600"/>
              </a:spcBef>
              <a:buClr>
                <a:srgbClr val="000000"/>
              </a:buClr>
              <a:buSzPts val="1000"/>
              <a:buFont typeface="Calibri"/>
              <a:buAutoNum type="arabicPeriod" startAt="4"/>
            </a:pPr>
            <a:r>
              <a:rPr lang="en-US" sz="1000" b="1" dirty="0">
                <a:solidFill>
                  <a:srgbClr val="000000"/>
                </a:solidFill>
                <a:latin typeface="Calibri"/>
                <a:ea typeface="Calibri"/>
                <a:cs typeface="Calibri"/>
                <a:sym typeface="Calibri"/>
              </a:rPr>
              <a:t> Increase student attendance and decrease suspension rate </a:t>
            </a: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44" name="Google Shape;344;p11"/>
          <p:cNvSpPr/>
          <p:nvPr/>
        </p:nvSpPr>
        <p:spPr>
          <a:xfrm>
            <a:off x="3491022" y="4728544"/>
            <a:ext cx="2418900" cy="1246455"/>
          </a:xfrm>
          <a:prstGeom prst="rect">
            <a:avLst/>
          </a:prstGeom>
          <a:noFill/>
          <a:ln>
            <a:noFill/>
          </a:ln>
        </p:spPr>
        <p:txBody>
          <a:bodyPr spcFirstLastPara="1" wrap="square" lIns="91425" tIns="45700" rIns="91425" bIns="45700" anchor="t" anchorCtr="0">
            <a:spAutoFit/>
          </a:bodyPr>
          <a:lstStyle/>
          <a:p>
            <a:pPr marL="228600" indent="-228600">
              <a:buClr>
                <a:srgbClr val="000000"/>
              </a:buClr>
              <a:buSzPts val="1000"/>
              <a:buFont typeface="Calibri"/>
              <a:buAutoNum type="arabicPeriod" startAt="6"/>
            </a:pPr>
            <a:r>
              <a:rPr lang="en-US" sz="1000" b="1" dirty="0">
                <a:latin typeface="Calibri"/>
                <a:ea typeface="Calibri"/>
                <a:cs typeface="Calibri"/>
                <a:sym typeface="Calibri"/>
              </a:rPr>
              <a:t>Increasing Teacher knowledge of Standards</a:t>
            </a:r>
            <a:r>
              <a:rPr lang="en-US" sz="1000" b="1" dirty="0">
                <a:solidFill>
                  <a:srgbClr val="000000"/>
                </a:solidFill>
                <a:latin typeface="Calibri"/>
                <a:ea typeface="Calibri"/>
                <a:cs typeface="Calibri"/>
                <a:sym typeface="Calibri"/>
              </a:rPr>
              <a:t> </a:t>
            </a:r>
            <a:endParaRPr dirty="0">
              <a:solidFill>
                <a:srgbClr val="000000"/>
              </a:solidFill>
              <a:latin typeface="Arial"/>
              <a:ea typeface="Arial"/>
              <a:cs typeface="Arial"/>
              <a:sym typeface="Arial"/>
            </a:endParaRPr>
          </a:p>
          <a:p>
            <a:pPr marL="228600" indent="-228600">
              <a:spcBef>
                <a:spcPts val="600"/>
              </a:spcBef>
              <a:buClr>
                <a:srgbClr val="000000"/>
              </a:buClr>
              <a:buSzPts val="1000"/>
              <a:buFont typeface="Calibri"/>
              <a:buAutoNum type="arabicPeriod" startAt="6"/>
            </a:pPr>
            <a:r>
              <a:rPr lang="en-US" sz="1000" b="1" dirty="0">
                <a:solidFill>
                  <a:srgbClr val="000000"/>
                </a:solidFill>
                <a:latin typeface="Calibri"/>
                <a:ea typeface="Calibri"/>
                <a:cs typeface="Calibri"/>
                <a:sym typeface="Calibri"/>
              </a:rPr>
              <a:t> Increase Teacher knowledge of IB Program</a:t>
            </a: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dirty="0">
              <a:solidFill>
                <a:srgbClr val="000000"/>
              </a:solidFill>
              <a:latin typeface="Calibri"/>
              <a:ea typeface="Calibri"/>
              <a:cs typeface="Calibri"/>
              <a:sym typeface="Calibri"/>
            </a:endParaRPr>
          </a:p>
        </p:txBody>
      </p:sp>
      <p:sp>
        <p:nvSpPr>
          <p:cNvPr id="345" name="Google Shape;345;p11"/>
          <p:cNvSpPr txBox="1"/>
          <p:nvPr/>
        </p:nvSpPr>
        <p:spPr>
          <a:xfrm>
            <a:off x="1516899" y="119894"/>
            <a:ext cx="1837698" cy="369302"/>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dirty="0">
                <a:solidFill>
                  <a:srgbClr val="151515"/>
                </a:solidFill>
                <a:latin typeface="Calibri"/>
                <a:ea typeface="Calibri"/>
                <a:cs typeface="Calibri"/>
                <a:sym typeface="Calibri"/>
              </a:rPr>
              <a:t>Mission</a:t>
            </a:r>
            <a:endParaRPr lang="en-US" sz="200" b="1" i="1" dirty="0">
              <a:solidFill>
                <a:srgbClr val="151515"/>
              </a:solidFill>
              <a:latin typeface="Calibri"/>
              <a:ea typeface="Calibri"/>
              <a:cs typeface="Calibri"/>
              <a:sym typeface="Calibri"/>
            </a:endParaRPr>
          </a:p>
        </p:txBody>
      </p:sp>
      <p:sp>
        <p:nvSpPr>
          <p:cNvPr id="346" name="Google Shape;346;p11"/>
          <p:cNvSpPr txBox="1"/>
          <p:nvPr/>
        </p:nvSpPr>
        <p:spPr>
          <a:xfrm>
            <a:off x="7741381" y="204255"/>
            <a:ext cx="1837698" cy="369302"/>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Vision</a:t>
            </a:r>
            <a:endParaRPr sz="200" b="1" i="1">
              <a:solidFill>
                <a:srgbClr val="151515"/>
              </a:solidFill>
              <a:latin typeface="Calibri"/>
              <a:ea typeface="Calibri"/>
              <a:cs typeface="Calibri"/>
              <a:sym typeface="Calibri"/>
            </a:endParaRPr>
          </a:p>
        </p:txBody>
      </p:sp>
      <p:sp>
        <p:nvSpPr>
          <p:cNvPr id="347" name="Google Shape;347;p11"/>
          <p:cNvSpPr/>
          <p:nvPr/>
        </p:nvSpPr>
        <p:spPr>
          <a:xfrm>
            <a:off x="1577000" y="2401200"/>
            <a:ext cx="1837800" cy="938700"/>
          </a:xfrm>
          <a:prstGeom prst="rect">
            <a:avLst/>
          </a:prstGeom>
          <a:solidFill>
            <a:srgbClr val="6A6A6A"/>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100"/>
            </a:pPr>
            <a:r>
              <a:rPr lang="en-US" sz="1100" b="1">
                <a:solidFill>
                  <a:schemeClr val="lt1"/>
                </a:solidFill>
                <a:latin typeface="Calibri"/>
                <a:ea typeface="Calibri"/>
                <a:cs typeface="Calibri"/>
                <a:sym typeface="Calibri"/>
              </a:rPr>
              <a:t>Fostering Academic Excellence for All</a:t>
            </a:r>
            <a:endParaRPr sz="1100" b="1">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Data</a:t>
            </a:r>
            <a:endParaRPr sz="900">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Curriculum &amp; Instruction</a:t>
            </a:r>
            <a:endParaRPr sz="900">
              <a:solidFill>
                <a:schemeClr val="lt1"/>
              </a:solidFill>
              <a:latin typeface="Calibri"/>
              <a:ea typeface="Calibri"/>
              <a:cs typeface="Calibri"/>
              <a:sym typeface="Calibri"/>
            </a:endParaRPr>
          </a:p>
          <a:p>
            <a:pPr algn="ctr">
              <a:buClr>
                <a:schemeClr val="lt1"/>
              </a:buClr>
              <a:buSzPts val="4000"/>
            </a:pPr>
            <a:r>
              <a:rPr lang="en-US" sz="900">
                <a:solidFill>
                  <a:schemeClr val="lt1"/>
                </a:solidFill>
                <a:latin typeface="Calibri"/>
                <a:ea typeface="Calibri"/>
                <a:cs typeface="Calibri"/>
                <a:sym typeface="Calibri"/>
              </a:rPr>
              <a:t>Signature Program</a:t>
            </a:r>
            <a:endParaRPr sz="900">
              <a:solidFill>
                <a:schemeClr val="lt1"/>
              </a:solidFill>
              <a:latin typeface="Calibri"/>
              <a:ea typeface="Calibri"/>
              <a:cs typeface="Calibri"/>
              <a:sym typeface="Calibri"/>
            </a:endParaRPr>
          </a:p>
        </p:txBody>
      </p:sp>
      <p:sp>
        <p:nvSpPr>
          <p:cNvPr id="348" name="Google Shape;348;p11"/>
          <p:cNvSpPr/>
          <p:nvPr/>
        </p:nvSpPr>
        <p:spPr>
          <a:xfrm>
            <a:off x="1577000" y="3616050"/>
            <a:ext cx="1837800" cy="780300"/>
          </a:xfrm>
          <a:prstGeom prst="rect">
            <a:avLst/>
          </a:prstGeom>
          <a:solidFill>
            <a:srgbClr val="006FA9"/>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a:solidFill>
                  <a:schemeClr val="lt1"/>
                </a:solidFill>
                <a:latin typeface="Calibri"/>
                <a:ea typeface="Calibri"/>
                <a:cs typeface="Calibri"/>
                <a:sym typeface="Calibri"/>
              </a:rPr>
              <a:t>Building a Culture of Student Support</a:t>
            </a:r>
            <a:endParaRPr sz="1100" b="1">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Whole Child &amp; Intervention</a:t>
            </a:r>
            <a:endParaRPr sz="900">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Personalized Learning</a:t>
            </a:r>
            <a:endParaRPr sz="900">
              <a:solidFill>
                <a:schemeClr val="lt1"/>
              </a:solidFill>
              <a:latin typeface="Calibri"/>
              <a:ea typeface="Calibri"/>
              <a:cs typeface="Calibri"/>
              <a:sym typeface="Calibri"/>
            </a:endParaRPr>
          </a:p>
        </p:txBody>
      </p:sp>
      <p:sp>
        <p:nvSpPr>
          <p:cNvPr id="349" name="Google Shape;349;p11"/>
          <p:cNvSpPr/>
          <p:nvPr/>
        </p:nvSpPr>
        <p:spPr>
          <a:xfrm>
            <a:off x="1577013" y="4643575"/>
            <a:ext cx="1837800" cy="780300"/>
          </a:xfrm>
          <a:prstGeom prst="rect">
            <a:avLst/>
          </a:prstGeom>
          <a:solidFill>
            <a:srgbClr val="DF6A35"/>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a:solidFill>
                  <a:schemeClr val="lt1"/>
                </a:solidFill>
                <a:latin typeface="Calibri"/>
                <a:ea typeface="Calibri"/>
                <a:cs typeface="Calibri"/>
                <a:sym typeface="Calibri"/>
              </a:rPr>
              <a:t>Equipping &amp; Empowering Leaders &amp; Staff</a:t>
            </a:r>
            <a:endParaRPr sz="1200" b="1">
              <a:solidFill>
                <a:schemeClr val="lt1"/>
              </a:solidFill>
              <a:latin typeface="Calibri"/>
              <a:ea typeface="Calibri"/>
              <a:cs typeface="Calibri"/>
              <a:sym typeface="Calibri"/>
            </a:endParaRPr>
          </a:p>
          <a:p>
            <a:pPr marL="171446" algn="ctr">
              <a:buClr>
                <a:schemeClr val="dk1"/>
              </a:buClr>
              <a:buSzPts val="900"/>
            </a:pPr>
            <a:r>
              <a:rPr lang="en-US" sz="900">
                <a:solidFill>
                  <a:schemeClr val="lt1"/>
                </a:solidFill>
                <a:latin typeface="Calibri"/>
                <a:ea typeface="Calibri"/>
                <a:cs typeface="Calibri"/>
                <a:sym typeface="Calibri"/>
              </a:rPr>
              <a:t>Strategic Staff Support</a:t>
            </a:r>
            <a:endParaRPr sz="900">
              <a:solidFill>
                <a:schemeClr val="lt1"/>
              </a:solidFill>
              <a:latin typeface="Calibri"/>
              <a:ea typeface="Calibri"/>
              <a:cs typeface="Calibri"/>
              <a:sym typeface="Calibri"/>
            </a:endParaRPr>
          </a:p>
          <a:p>
            <a:pPr marL="171446" algn="ctr">
              <a:buClr>
                <a:schemeClr val="dk1"/>
              </a:buClr>
              <a:buSzPts val="900"/>
            </a:pPr>
            <a:r>
              <a:rPr lang="en-US" sz="900">
                <a:solidFill>
                  <a:schemeClr val="lt1"/>
                </a:solidFill>
                <a:latin typeface="Calibri"/>
                <a:ea typeface="Calibri"/>
                <a:cs typeface="Calibri"/>
                <a:sym typeface="Calibri"/>
              </a:rPr>
              <a:t>Equitable Resource Allocation</a:t>
            </a:r>
            <a:endParaRPr sz="900">
              <a:solidFill>
                <a:schemeClr val="lt1"/>
              </a:solidFill>
              <a:latin typeface="Calibri"/>
              <a:ea typeface="Calibri"/>
              <a:cs typeface="Calibri"/>
              <a:sym typeface="Calibri"/>
            </a:endParaRPr>
          </a:p>
        </p:txBody>
      </p:sp>
      <p:sp>
        <p:nvSpPr>
          <p:cNvPr id="350" name="Google Shape;350;p11"/>
          <p:cNvSpPr/>
          <p:nvPr/>
        </p:nvSpPr>
        <p:spPr>
          <a:xfrm>
            <a:off x="1577013" y="5680663"/>
            <a:ext cx="1837800" cy="780300"/>
          </a:xfrm>
          <a:prstGeom prst="rect">
            <a:avLst/>
          </a:prstGeom>
          <a:solidFill>
            <a:srgbClr val="BF9000"/>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dirty="0">
                <a:solidFill>
                  <a:schemeClr val="lt1"/>
                </a:solidFill>
                <a:latin typeface="Calibri"/>
                <a:ea typeface="Calibri"/>
                <a:cs typeface="Calibri"/>
                <a:sym typeface="Calibri"/>
              </a:rPr>
              <a:t>Creating a System of School Support</a:t>
            </a:r>
            <a:endParaRPr sz="1200" b="1" dirty="0">
              <a:solidFill>
                <a:schemeClr val="lt1"/>
              </a:solidFill>
              <a:latin typeface="Calibri"/>
              <a:ea typeface="Calibri"/>
              <a:cs typeface="Calibri"/>
              <a:sym typeface="Calibri"/>
            </a:endParaRPr>
          </a:p>
          <a:p>
            <a:pPr marL="171446" algn="ctr"/>
            <a:r>
              <a:rPr lang="en-US" sz="900">
                <a:solidFill>
                  <a:schemeClr val="lt1"/>
                </a:solidFill>
                <a:latin typeface="Calibri"/>
                <a:ea typeface="Calibri"/>
                <a:cs typeface="Calibri"/>
                <a:sym typeface="Calibri"/>
              </a:rPr>
              <a:t>Collective Action, Engagement &amp; Empowerment</a:t>
            </a:r>
            <a:endParaRPr lang="en-US" sz="900" dirty="0">
              <a:solidFill>
                <a:schemeClr val="lt1"/>
              </a:solidFill>
              <a:latin typeface="Calibri"/>
              <a:ea typeface="Calibri"/>
              <a:cs typeface="Calibri"/>
              <a:sym typeface="Calibri"/>
            </a:endParaRPr>
          </a:p>
        </p:txBody>
      </p:sp>
      <p:sp>
        <p:nvSpPr>
          <p:cNvPr id="351" name="Google Shape;351;p11"/>
          <p:cNvSpPr/>
          <p:nvPr/>
        </p:nvSpPr>
        <p:spPr>
          <a:xfrm>
            <a:off x="3506997" y="5828424"/>
            <a:ext cx="2418900" cy="1246455"/>
          </a:xfrm>
          <a:prstGeom prst="rect">
            <a:avLst/>
          </a:prstGeom>
          <a:noFill/>
          <a:ln>
            <a:noFill/>
          </a:ln>
        </p:spPr>
        <p:txBody>
          <a:bodyPr spcFirstLastPara="1" wrap="square" lIns="91425" tIns="45700" rIns="91425" bIns="45700" anchor="t" anchorCtr="0">
            <a:spAutoFit/>
          </a:bodyPr>
          <a:lstStyle/>
          <a:p>
            <a:pPr marL="228600" indent="-228600">
              <a:buClr>
                <a:srgbClr val="000000"/>
              </a:buClr>
              <a:buSzPts val="1000"/>
              <a:buFont typeface="Calibri"/>
              <a:buAutoNum type="arabicPeriod" startAt="8"/>
            </a:pPr>
            <a:r>
              <a:rPr lang="en-US" sz="1000" b="1" dirty="0">
                <a:solidFill>
                  <a:srgbClr val="000000"/>
                </a:solidFill>
                <a:latin typeface="Calibri"/>
                <a:ea typeface="Calibri"/>
                <a:cs typeface="Calibri"/>
                <a:sym typeface="Calibri"/>
              </a:rPr>
              <a:t> Improve stakeholder knowledge of school data and how to assist</a:t>
            </a:r>
            <a:endParaRPr dirty="0">
              <a:solidFill>
                <a:srgbClr val="000000"/>
              </a:solidFill>
              <a:latin typeface="Arial"/>
              <a:ea typeface="Arial"/>
              <a:cs typeface="Arial"/>
              <a:sym typeface="Arial"/>
            </a:endParaRPr>
          </a:p>
          <a:p>
            <a:pPr marL="228600" indent="-228600">
              <a:spcBef>
                <a:spcPts val="600"/>
              </a:spcBef>
              <a:buClr>
                <a:srgbClr val="000000"/>
              </a:buClr>
              <a:buSzPts val="1000"/>
              <a:buFont typeface="Calibri"/>
              <a:buAutoNum type="arabicPeriod" startAt="8"/>
            </a:pPr>
            <a:r>
              <a:rPr lang="en-US" sz="1000" b="1" dirty="0">
                <a:solidFill>
                  <a:srgbClr val="000000"/>
                </a:solidFill>
                <a:latin typeface="Calibri"/>
                <a:ea typeface="Calibri"/>
                <a:cs typeface="Calibri"/>
                <a:sym typeface="Calibri"/>
              </a:rPr>
              <a:t> Provide support to students and stakeholders in need</a:t>
            </a: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dirty="0">
              <a:solidFill>
                <a:srgbClr val="000000"/>
              </a:solidFill>
              <a:latin typeface="Calibri"/>
              <a:ea typeface="Calibri"/>
              <a:cs typeface="Calibri"/>
              <a:sym typeface="Calibri"/>
            </a:endParaRPr>
          </a:p>
        </p:txBody>
      </p:sp>
      <p:sp>
        <p:nvSpPr>
          <p:cNvPr id="26" name="Google Shape;343;p11">
            <a:extLst>
              <a:ext uri="{FF2B5EF4-FFF2-40B4-BE49-F238E27FC236}">
                <a16:creationId xmlns:a16="http://schemas.microsoft.com/office/drawing/2014/main" id="{B0CD03E8-32BA-4663-9300-879DF6A5004B}"/>
              </a:ext>
            </a:extLst>
          </p:cNvPr>
          <p:cNvSpPr/>
          <p:nvPr/>
        </p:nvSpPr>
        <p:spPr>
          <a:xfrm>
            <a:off x="3491022" y="2357219"/>
            <a:ext cx="2418900" cy="1477287"/>
          </a:xfrm>
          <a:prstGeom prst="rect">
            <a:avLst/>
          </a:prstGeom>
          <a:noFill/>
          <a:ln>
            <a:noFill/>
          </a:ln>
        </p:spPr>
        <p:txBody>
          <a:bodyPr spcFirstLastPara="1" wrap="square" lIns="91425" tIns="45700" rIns="91425" bIns="45700" anchor="t" anchorCtr="0">
            <a:spAutoFit/>
          </a:bodyPr>
          <a:lstStyle/>
          <a:p>
            <a:pPr>
              <a:spcBef>
                <a:spcPts val="600"/>
              </a:spcBef>
              <a:buClr>
                <a:srgbClr val="000000"/>
              </a:buClr>
              <a:buSzPts val="1000"/>
            </a:pPr>
            <a:r>
              <a:rPr lang="en-US" sz="1000" b="1" dirty="0">
                <a:solidFill>
                  <a:srgbClr val="000000"/>
                </a:solidFill>
                <a:latin typeface="Calibri"/>
                <a:ea typeface="Calibri"/>
                <a:cs typeface="Calibri"/>
                <a:sym typeface="Calibri"/>
              </a:rPr>
              <a:t>1.</a:t>
            </a:r>
          </a:p>
          <a:p>
            <a:pPr>
              <a:spcBef>
                <a:spcPts val="600"/>
              </a:spcBef>
              <a:buClr>
                <a:srgbClr val="000000"/>
              </a:buClr>
              <a:buSzPts val="1000"/>
            </a:pPr>
            <a:endParaRPr lang="en-US" sz="1000" b="1" dirty="0">
              <a:latin typeface="Calibri"/>
              <a:ea typeface="Calibri"/>
              <a:cs typeface="Calibri"/>
              <a:sym typeface="Calibri"/>
            </a:endParaRPr>
          </a:p>
          <a:p>
            <a:pPr>
              <a:spcBef>
                <a:spcPts val="600"/>
              </a:spcBef>
              <a:buClr>
                <a:srgbClr val="000000"/>
              </a:buClr>
              <a:buSzPts val="1000"/>
            </a:pPr>
            <a:r>
              <a:rPr lang="en-US" sz="1000" b="1" dirty="0">
                <a:solidFill>
                  <a:srgbClr val="000000"/>
                </a:solidFill>
                <a:latin typeface="Calibri"/>
                <a:ea typeface="Calibri"/>
                <a:cs typeface="Calibri"/>
                <a:sym typeface="Calibri"/>
              </a:rPr>
              <a:t>3.</a:t>
            </a:r>
          </a:p>
          <a:p>
            <a:pPr>
              <a:spcBef>
                <a:spcPts val="600"/>
              </a:spcBef>
              <a:buClr>
                <a:srgbClr val="000000"/>
              </a:buClr>
              <a:buSzPts val="1000"/>
            </a:pPr>
            <a:r>
              <a:rPr lang="en-US" sz="1000" b="1" dirty="0">
                <a:solidFill>
                  <a:srgbClr val="000000"/>
                </a:solidFill>
                <a:latin typeface="Calibri"/>
                <a:ea typeface="Calibri"/>
                <a:cs typeface="Calibri"/>
                <a:sym typeface="Calibri"/>
              </a:rPr>
              <a:t> </a:t>
            </a: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Continuous Improvement Plan</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dirty="0">
                <a:solidFill>
                  <a:srgbClr val="FFFFFF"/>
                </a:solidFill>
              </a:rPr>
              <a:t>SY 2022-2023</a:t>
            </a:r>
          </a:p>
          <a:p>
            <a:endParaRPr lang="en-US" dirty="0"/>
          </a:p>
        </p:txBody>
      </p:sp>
    </p:spTree>
    <p:extLst>
      <p:ext uri="{BB962C8B-B14F-4D97-AF65-F5344CB8AC3E}">
        <p14:creationId xmlns:p14="http://schemas.microsoft.com/office/powerpoint/2010/main" val="94016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f54f11bfb3_0_108"/>
          <p:cNvSpPr/>
          <p:nvPr/>
        </p:nvSpPr>
        <p:spPr>
          <a:xfrm>
            <a:off x="1485451" y="-1"/>
            <a:ext cx="9144000" cy="409800"/>
          </a:xfrm>
          <a:prstGeom prst="rect">
            <a:avLst/>
          </a:prstGeom>
          <a:solidFill>
            <a:srgbClr val="F2F2F2"/>
          </a:solidFill>
          <a:ln>
            <a:noFill/>
          </a:ln>
        </p:spPr>
        <p:txBody>
          <a:bodyPr spcFirstLastPara="1" wrap="square" lIns="68575" tIns="34275" rIns="68575" bIns="34275" anchor="ctr" anchorCtr="0">
            <a:noAutofit/>
          </a:bodyPr>
          <a:lstStyle/>
          <a:p>
            <a:pPr algn="ctr">
              <a:buClr>
                <a:srgbClr val="000000"/>
              </a:buClr>
              <a:buSzPts val="1350"/>
            </a:pPr>
            <a:endParaRPr sz="1350">
              <a:solidFill>
                <a:schemeClr val="lt1"/>
              </a:solidFill>
              <a:latin typeface="Calibri"/>
              <a:ea typeface="Calibri"/>
              <a:cs typeface="Calibri"/>
              <a:sym typeface="Calibri"/>
            </a:endParaRPr>
          </a:p>
        </p:txBody>
      </p:sp>
      <p:grpSp>
        <p:nvGrpSpPr>
          <p:cNvPr id="379" name="Google Shape;379;gf54f11bfb3_0_108"/>
          <p:cNvGrpSpPr/>
          <p:nvPr/>
        </p:nvGrpSpPr>
        <p:grpSpPr>
          <a:xfrm>
            <a:off x="9051921" y="66694"/>
            <a:ext cx="273141" cy="276567"/>
            <a:chOff x="6665701" y="1263473"/>
            <a:chExt cx="364188" cy="368755"/>
          </a:xfrm>
        </p:grpSpPr>
        <p:sp>
          <p:nvSpPr>
            <p:cNvPr id="380" name="Google Shape;380;gf54f11bfb3_0_108"/>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solidFill>
              <a:srgbClr val="009999"/>
            </a:solidFill>
            <a:ln>
              <a:noFill/>
            </a:ln>
          </p:spPr>
          <p:txBody>
            <a:bodyPr spcFirstLastPara="1" wrap="square" lIns="68550" tIns="68550" rIns="68550" bIns="68550" anchor="ctr" anchorCtr="0">
              <a:noAutofit/>
            </a:bodyPr>
            <a:lstStyle/>
            <a:p>
              <a:pPr>
                <a:buClr>
                  <a:srgbClr val="000000"/>
                </a:buClr>
                <a:buSzPts val="1200"/>
              </a:pPr>
              <a:endParaRPr sz="1200">
                <a:solidFill>
                  <a:schemeClr val="dk1"/>
                </a:solidFill>
                <a:latin typeface="Calibri"/>
                <a:ea typeface="Calibri"/>
                <a:cs typeface="Calibri"/>
                <a:sym typeface="Calibri"/>
              </a:endParaRPr>
            </a:p>
          </p:txBody>
        </p:sp>
        <p:sp>
          <p:nvSpPr>
            <p:cNvPr id="381" name="Google Shape;381;gf54f11bfb3_0_108"/>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solidFill>
              <a:srgbClr val="009999"/>
            </a:solidFill>
            <a:ln>
              <a:noFill/>
            </a:ln>
          </p:spPr>
          <p:txBody>
            <a:bodyPr spcFirstLastPara="1" wrap="square" lIns="68550" tIns="68550" rIns="68550" bIns="68550" anchor="ctr" anchorCtr="0">
              <a:noAutofit/>
            </a:bodyPr>
            <a:lstStyle/>
            <a:p>
              <a:pPr>
                <a:buClr>
                  <a:srgbClr val="000000"/>
                </a:buClr>
                <a:buSzPts val="1200"/>
              </a:pPr>
              <a:endParaRPr sz="1200">
                <a:solidFill>
                  <a:schemeClr val="dk1"/>
                </a:solidFill>
                <a:latin typeface="Calibri"/>
                <a:ea typeface="Calibri"/>
                <a:cs typeface="Calibri"/>
                <a:sym typeface="Calibri"/>
              </a:endParaRPr>
            </a:p>
          </p:txBody>
        </p:sp>
        <p:sp>
          <p:nvSpPr>
            <p:cNvPr id="382" name="Google Shape;382;gf54f11bfb3_0_108"/>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solidFill>
              <a:srgbClr val="009999"/>
            </a:solidFill>
            <a:ln>
              <a:noFill/>
            </a:ln>
          </p:spPr>
          <p:txBody>
            <a:bodyPr spcFirstLastPara="1" wrap="square" lIns="68550" tIns="68550" rIns="68550" bIns="68550" anchor="ctr" anchorCtr="0">
              <a:noAutofit/>
            </a:bodyPr>
            <a:lstStyle/>
            <a:p>
              <a:pPr>
                <a:buClr>
                  <a:srgbClr val="000000"/>
                </a:buClr>
                <a:buSzPts val="1200"/>
              </a:pPr>
              <a:endParaRPr sz="1200">
                <a:solidFill>
                  <a:schemeClr val="dk1"/>
                </a:solidFill>
                <a:latin typeface="Calibri"/>
                <a:ea typeface="Calibri"/>
                <a:cs typeface="Calibri"/>
                <a:sym typeface="Calibri"/>
              </a:endParaRPr>
            </a:p>
          </p:txBody>
        </p:sp>
      </p:grpSp>
      <p:sp>
        <p:nvSpPr>
          <p:cNvPr id="383" name="Google Shape;383;gf54f11bfb3_0_108"/>
          <p:cNvSpPr/>
          <p:nvPr/>
        </p:nvSpPr>
        <p:spPr>
          <a:xfrm>
            <a:off x="9487678" y="66692"/>
            <a:ext cx="6239" cy="276546"/>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a:buClr>
                <a:srgbClr val="000000"/>
              </a:buClr>
              <a:buSzPts val="1200"/>
            </a:pPr>
            <a:endParaRPr sz="1200">
              <a:solidFill>
                <a:schemeClr val="dk1"/>
              </a:solidFill>
              <a:latin typeface="Calibri"/>
              <a:ea typeface="Calibri"/>
              <a:cs typeface="Calibri"/>
              <a:sym typeface="Calibri"/>
            </a:endParaRPr>
          </a:p>
        </p:txBody>
      </p:sp>
      <p:sp>
        <p:nvSpPr>
          <p:cNvPr id="384" name="Google Shape;384;gf54f11bfb3_0_108"/>
          <p:cNvSpPr/>
          <p:nvPr/>
        </p:nvSpPr>
        <p:spPr>
          <a:xfrm>
            <a:off x="9188490" y="0"/>
            <a:ext cx="1408500" cy="409800"/>
          </a:xfrm>
          <a:prstGeom prst="roundRect">
            <a:avLst>
              <a:gd name="adj" fmla="val 0"/>
            </a:avLst>
          </a:prstGeom>
          <a:noFill/>
          <a:ln>
            <a:noFill/>
          </a:ln>
        </p:spPr>
        <p:txBody>
          <a:bodyPr spcFirstLastPara="1" wrap="square" lIns="68550" tIns="68550" rIns="68550" bIns="68550" anchor="ctr" anchorCtr="0">
            <a:noAutofit/>
          </a:bodyPr>
          <a:lstStyle/>
          <a:p>
            <a:pPr algn="r">
              <a:buClr>
                <a:srgbClr val="000000"/>
              </a:buClr>
              <a:buSzPts val="1200"/>
            </a:pPr>
            <a:r>
              <a:rPr lang="en-US" sz="1200" b="1">
                <a:solidFill>
                  <a:schemeClr val="dk1"/>
                </a:solidFill>
                <a:latin typeface="Roboto"/>
                <a:ea typeface="Roboto"/>
                <a:cs typeface="Roboto"/>
                <a:sym typeface="Roboto"/>
              </a:rPr>
              <a:t>Needs Assessment</a:t>
            </a:r>
            <a:endParaRPr sz="1200" b="1">
              <a:solidFill>
                <a:srgbClr val="000000"/>
              </a:solidFill>
              <a:latin typeface="Roboto"/>
              <a:ea typeface="Roboto"/>
              <a:cs typeface="Roboto"/>
              <a:sym typeface="Roboto"/>
            </a:endParaRPr>
          </a:p>
        </p:txBody>
      </p:sp>
      <p:sp>
        <p:nvSpPr>
          <p:cNvPr id="385" name="Google Shape;385;gf54f11bfb3_0_108"/>
          <p:cNvSpPr/>
          <p:nvPr/>
        </p:nvSpPr>
        <p:spPr>
          <a:xfrm>
            <a:off x="1524000" y="-1"/>
            <a:ext cx="3408600" cy="409800"/>
          </a:xfrm>
          <a:prstGeom prst="roundRect">
            <a:avLst>
              <a:gd name="adj" fmla="val 0"/>
            </a:avLst>
          </a:prstGeom>
          <a:noFill/>
          <a:ln>
            <a:noFill/>
          </a:ln>
        </p:spPr>
        <p:txBody>
          <a:bodyPr spcFirstLastPara="1" wrap="square" lIns="68550" tIns="68550" rIns="68550" bIns="68550" anchor="ctr" anchorCtr="0">
            <a:noAutofit/>
          </a:bodyPr>
          <a:lstStyle/>
          <a:p>
            <a:pPr>
              <a:buClr>
                <a:srgbClr val="000000"/>
              </a:buClr>
              <a:buSzPts val="1600"/>
            </a:pPr>
            <a:r>
              <a:rPr lang="en-US" sz="1600" b="1" dirty="0">
                <a:solidFill>
                  <a:schemeClr val="dk1"/>
                </a:solidFill>
                <a:latin typeface="Calibri"/>
                <a:ea typeface="Calibri"/>
                <a:cs typeface="Calibri"/>
                <a:sym typeface="Calibri"/>
              </a:rPr>
              <a:t>West Manor IB World School</a:t>
            </a:r>
            <a:endParaRPr sz="1600" b="1" dirty="0">
              <a:solidFill>
                <a:srgbClr val="000000"/>
              </a:solidFill>
              <a:latin typeface="Calibri"/>
              <a:ea typeface="Calibri"/>
              <a:cs typeface="Calibri"/>
              <a:sym typeface="Calibri"/>
            </a:endParaRPr>
          </a:p>
        </p:txBody>
      </p:sp>
      <p:graphicFrame>
        <p:nvGraphicFramePr>
          <p:cNvPr id="386" name="Google Shape;386;gf54f11bfb3_0_108"/>
          <p:cNvGraphicFramePr/>
          <p:nvPr/>
        </p:nvGraphicFramePr>
        <p:xfrm>
          <a:off x="1857120" y="903763"/>
          <a:ext cx="8490825" cy="782980"/>
        </p:xfrm>
        <a:graphic>
          <a:graphicData uri="http://schemas.openxmlformats.org/drawingml/2006/table">
            <a:tbl>
              <a:tblPr firstRow="1" bandRow="1">
                <a:noFill/>
              </a:tblPr>
              <a:tblGrid>
                <a:gridCol w="2830275">
                  <a:extLst>
                    <a:ext uri="{9D8B030D-6E8A-4147-A177-3AD203B41FA5}">
                      <a16:colId xmlns:a16="http://schemas.microsoft.com/office/drawing/2014/main" val="20000"/>
                    </a:ext>
                  </a:extLst>
                </a:gridCol>
                <a:gridCol w="2830275">
                  <a:extLst>
                    <a:ext uri="{9D8B030D-6E8A-4147-A177-3AD203B41FA5}">
                      <a16:colId xmlns:a16="http://schemas.microsoft.com/office/drawing/2014/main" val="20001"/>
                    </a:ext>
                  </a:extLst>
                </a:gridCol>
                <a:gridCol w="2830275">
                  <a:extLst>
                    <a:ext uri="{9D8B030D-6E8A-4147-A177-3AD203B41FA5}">
                      <a16:colId xmlns:a16="http://schemas.microsoft.com/office/drawing/2014/main" val="20002"/>
                    </a:ext>
                  </a:extLst>
                </a:gridCol>
              </a:tblGrid>
              <a:tr h="214325">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Our Overarching Needs</a:t>
                      </a:r>
                      <a:endParaRPr sz="1200" u="none" strike="noStrike" cap="none"/>
                    </a:p>
                  </a:txBody>
                  <a:tcPr marL="51425" marR="51425" marT="25725" marB="25725">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8650">
                <a:tc>
                  <a:txBody>
                    <a:bodyPr/>
                    <a:lstStyle/>
                    <a:p>
                      <a:pPr marL="0" marR="0" lvl="0" indent="0" algn="ctr" rtl="0">
                        <a:lnSpc>
                          <a:spcPct val="100000"/>
                        </a:lnSpc>
                        <a:spcBef>
                          <a:spcPts val="0"/>
                        </a:spcBef>
                        <a:spcAft>
                          <a:spcPts val="0"/>
                        </a:spcAft>
                        <a:buClr>
                          <a:schemeClr val="dk1"/>
                        </a:buClr>
                        <a:buSzPts val="1000"/>
                        <a:buFont typeface="Calibri"/>
                        <a:buNone/>
                      </a:pPr>
                      <a:r>
                        <a:rPr lang="en-US" sz="1000" u="none" strike="noStrike" cap="none" dirty="0"/>
                        <a:t>Literacy Proficiency </a:t>
                      </a:r>
                      <a:endParaRPr sz="1000" u="none" strike="noStrike" cap="none" dirty="0"/>
                    </a:p>
                  </a:txBody>
                  <a:tcPr marL="51425" marR="51425" marT="25725" marB="25725" anchor="ctr">
                    <a:solidFill>
                      <a:srgbClr val="009999">
                        <a:alpha val="40000"/>
                      </a:srgbClr>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u="none" strike="noStrike" cap="none" dirty="0"/>
                        <a:t>Numeracy Proficiency </a:t>
                      </a:r>
                      <a:endParaRPr sz="1000" u="none" strike="noStrike" cap="none" dirty="0"/>
                    </a:p>
                  </a:txBody>
                  <a:tcPr marL="51425" marR="51425" marT="25725" marB="25725" anchor="ctr">
                    <a:solidFill>
                      <a:srgbClr val="009999">
                        <a:alpha val="29020"/>
                      </a:srgbClr>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u="none" strike="noStrike" cap="none" dirty="0"/>
                        <a:t>Whole Child/ Student Support </a:t>
                      </a:r>
                      <a:endParaRPr sz="1000" u="none" strike="noStrike" cap="none" dirty="0"/>
                    </a:p>
                  </a:txBody>
                  <a:tcPr marL="51425" marR="51425" marT="25725" marB="25725" anchor="ctr">
                    <a:solidFill>
                      <a:srgbClr val="009999">
                        <a:alpha val="20000"/>
                      </a:srgbClr>
                    </a:solidFill>
                  </a:tcPr>
                </a:tc>
                <a:extLst>
                  <a:ext uri="{0D108BD9-81ED-4DB2-BD59-A6C34878D82A}">
                    <a16:rowId xmlns:a16="http://schemas.microsoft.com/office/drawing/2014/main" val="10001"/>
                  </a:ext>
                </a:extLst>
              </a:tr>
            </a:tbl>
          </a:graphicData>
        </a:graphic>
      </p:graphicFrame>
      <p:graphicFrame>
        <p:nvGraphicFramePr>
          <p:cNvPr id="387" name="Google Shape;387;gf54f11bfb3_0_108"/>
          <p:cNvGraphicFramePr/>
          <p:nvPr/>
        </p:nvGraphicFramePr>
        <p:xfrm>
          <a:off x="1844060" y="4812414"/>
          <a:ext cx="8464725" cy="1383060"/>
        </p:xfrm>
        <a:graphic>
          <a:graphicData uri="http://schemas.openxmlformats.org/drawingml/2006/table">
            <a:tbl>
              <a:tblPr firstRow="1" bandRow="1">
                <a:noFill/>
              </a:tblPr>
              <a:tblGrid>
                <a:gridCol w="2821575">
                  <a:extLst>
                    <a:ext uri="{9D8B030D-6E8A-4147-A177-3AD203B41FA5}">
                      <a16:colId xmlns:a16="http://schemas.microsoft.com/office/drawing/2014/main" val="20000"/>
                    </a:ext>
                  </a:extLst>
                </a:gridCol>
                <a:gridCol w="2821575">
                  <a:extLst>
                    <a:ext uri="{9D8B030D-6E8A-4147-A177-3AD203B41FA5}">
                      <a16:colId xmlns:a16="http://schemas.microsoft.com/office/drawing/2014/main" val="20001"/>
                    </a:ext>
                  </a:extLst>
                </a:gridCol>
                <a:gridCol w="2821575">
                  <a:extLst>
                    <a:ext uri="{9D8B030D-6E8A-4147-A177-3AD203B41FA5}">
                      <a16:colId xmlns:a16="http://schemas.microsoft.com/office/drawing/2014/main" val="20002"/>
                    </a:ext>
                  </a:extLst>
                </a:gridCol>
              </a:tblGrid>
              <a:tr h="214325">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Root Cause</a:t>
                      </a:r>
                      <a:endParaRPr sz="1200" u="none" strike="noStrike" cap="none"/>
                    </a:p>
                  </a:txBody>
                  <a:tcPr marL="51425" marR="51425" marT="25725" marB="25725">
                    <a:lnB w="12700" cap="flat" cmpd="sng">
                      <a:solidFill>
                        <a:schemeClr val="lt1"/>
                      </a:solidFill>
                      <a:prstDash val="solid"/>
                      <a:round/>
                      <a:headEnd type="none" w="sm" len="sm"/>
                      <a:tailEnd type="none" w="sm" len="sm"/>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0075">
                <a:tc>
                  <a:txBody>
                    <a:bodyPr/>
                    <a:lstStyle/>
                    <a:p>
                      <a:pPr marL="0" marR="0" lvl="0" indent="0" algn="l" rtl="0">
                        <a:lnSpc>
                          <a:spcPct val="100000"/>
                        </a:lnSpc>
                        <a:spcBef>
                          <a:spcPts val="0"/>
                        </a:spcBef>
                        <a:spcAft>
                          <a:spcPts val="0"/>
                        </a:spcAft>
                        <a:buClr>
                          <a:schemeClr val="dk1"/>
                        </a:buClr>
                        <a:buSzPts val="1000"/>
                        <a:buFont typeface="Calibri"/>
                        <a:buNone/>
                      </a:pPr>
                      <a:r>
                        <a:rPr lang="en-US" dirty="0"/>
                        <a:t>Students need a foundation in phonics to become strong readers</a:t>
                      </a:r>
                      <a:endParaRPr dirty="0"/>
                    </a:p>
                  </a:txBody>
                  <a:tcPr marL="51425" marR="51425" marT="25725" marB="2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40000"/>
                      </a:srgbClr>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dirty="0"/>
                        <a:t>Students need more practice in the operation domain and practice with manipulatives</a:t>
                      </a:r>
                      <a:endParaRPr dirty="0"/>
                    </a:p>
                  </a:txBody>
                  <a:tcPr marL="51425" marR="51425" marT="25725" marB="2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9020"/>
                      </a:srgbClr>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u="none" strike="noStrike" cap="none" dirty="0"/>
                        <a:t>If parent needs are not met it will lead to increased absenteeism and possible disciplinary concerns</a:t>
                      </a:r>
                      <a:endParaRPr sz="1000" u="none" strike="noStrike" cap="none" dirty="0"/>
                    </a:p>
                  </a:txBody>
                  <a:tcPr marL="51425" marR="51425" marT="25725" marB="2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0000"/>
                      </a:srgbClr>
                    </a:solidFill>
                  </a:tcPr>
                </a:tc>
                <a:extLst>
                  <a:ext uri="{0D108BD9-81ED-4DB2-BD59-A6C34878D82A}">
                    <a16:rowId xmlns:a16="http://schemas.microsoft.com/office/drawing/2014/main" val="10001"/>
                  </a:ext>
                </a:extLst>
              </a:tr>
            </a:tbl>
          </a:graphicData>
        </a:graphic>
      </p:graphicFrame>
      <p:graphicFrame>
        <p:nvGraphicFramePr>
          <p:cNvPr id="388" name="Google Shape;388;gf54f11bfb3_0_108"/>
          <p:cNvGraphicFramePr/>
          <p:nvPr/>
        </p:nvGraphicFramePr>
        <p:xfrm>
          <a:off x="1857119" y="1805576"/>
          <a:ext cx="2743200" cy="3429200"/>
        </p:xfrm>
        <a:graphic>
          <a:graphicData uri="http://schemas.openxmlformats.org/drawingml/2006/table">
            <a:tbl>
              <a:tblPr firstRow="1" bandRow="1">
                <a:noFill/>
              </a:tblPr>
              <a:tblGrid>
                <a:gridCol w="2743200">
                  <a:extLst>
                    <a:ext uri="{9D8B030D-6E8A-4147-A177-3AD203B41FA5}">
                      <a16:colId xmlns:a16="http://schemas.microsoft.com/office/drawing/2014/main" val="20000"/>
                    </a:ext>
                  </a:extLst>
                </a:gridCol>
              </a:tblGrid>
              <a:tr h="209182">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Why? </a:t>
                      </a:r>
                      <a:endParaRPr sz="1000" u="none" strike="noStrike" cap="none"/>
                    </a:p>
                  </a:txBody>
                  <a:tcPr marL="68575" marR="68575" marT="34300" marB="34300"/>
                </a:tc>
                <a:extLst>
                  <a:ext uri="{0D108BD9-81ED-4DB2-BD59-A6C34878D82A}">
                    <a16:rowId xmlns:a16="http://schemas.microsoft.com/office/drawing/2014/main" val="10000"/>
                  </a:ext>
                </a:extLst>
              </a:tr>
              <a:tr h="497682">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t>  Literacy is needed for comprehension across all content areas and is the key for college and Career readiness</a:t>
                      </a:r>
                      <a:endParaRPr sz="1000" u="none" strike="noStrike" cap="none" dirty="0"/>
                    </a:p>
                  </a:txBody>
                  <a:tcPr marL="68575" marR="68575" marT="34300" marB="34300"/>
                </a:tc>
                <a:extLst>
                  <a:ext uri="{0D108BD9-81ED-4DB2-BD59-A6C34878D82A}">
                    <a16:rowId xmlns:a16="http://schemas.microsoft.com/office/drawing/2014/main" val="10001"/>
                  </a:ext>
                </a:extLst>
              </a:tr>
              <a:tr h="353432">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Teacher's need deep knowledge of phonics &amp; phonemic awareness instruction</a:t>
                      </a:r>
                      <a:endParaRPr sz="1000" u="none" strike="noStrike" cap="none"/>
                    </a:p>
                  </a:txBody>
                  <a:tcPr marL="68575" marR="68575" marT="34300" marB="34300"/>
                </a:tc>
                <a:extLst>
                  <a:ext uri="{0D108BD9-81ED-4DB2-BD59-A6C34878D82A}">
                    <a16:rowId xmlns:a16="http://schemas.microsoft.com/office/drawing/2014/main" val="10002"/>
                  </a:ext>
                </a:extLst>
              </a:tr>
              <a:tr h="497682">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Emphasis on intervention and basic skills. Instruction should cover the depth of the standard is needed </a:t>
                      </a:r>
                      <a:endParaRPr sz="1000" u="none" strike="noStrike" cap="none"/>
                    </a:p>
                  </a:txBody>
                  <a:tcPr marL="68575" marR="68575" marT="34300" marB="34300"/>
                </a:tc>
                <a:extLst>
                  <a:ext uri="{0D108BD9-81ED-4DB2-BD59-A6C34878D82A}">
                    <a16:rowId xmlns:a16="http://schemas.microsoft.com/office/drawing/2014/main" val="10003"/>
                  </a:ext>
                </a:extLst>
              </a:tr>
              <a:tr h="353432">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During collaborative planning teachers should internalize the standard and model lessons</a:t>
                      </a:r>
                      <a:endParaRPr sz="1000" u="none" strike="noStrike" cap="none"/>
                    </a:p>
                  </a:txBody>
                  <a:tcPr marL="68575" marR="68575" marT="34300" marB="34300"/>
                </a:tc>
                <a:extLst>
                  <a:ext uri="{0D108BD9-81ED-4DB2-BD59-A6C34878D82A}">
                    <a16:rowId xmlns:a16="http://schemas.microsoft.com/office/drawing/2014/main" val="10004"/>
                  </a:ext>
                </a:extLst>
              </a:tr>
              <a:tr h="497682">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 </a:t>
                      </a:r>
                      <a:r>
                        <a:rPr lang="en-US" sz="1000" b="0" i="0" u="none" strike="noStrike" cap="none">
                          <a:solidFill>
                            <a:schemeClr val="dk1"/>
                          </a:solidFill>
                          <a:latin typeface="Calibri"/>
                          <a:ea typeface="Calibri"/>
                          <a:cs typeface="Calibri"/>
                          <a:sym typeface="Calibri"/>
                        </a:rPr>
                        <a:t>A combination of phonological awareness, phonics, and high frequency words prevent students </a:t>
                      </a:r>
                      <a:r>
                        <a:rPr lang="en-US" sz="1000"/>
                        <a:t>success as </a:t>
                      </a:r>
                      <a:r>
                        <a:rPr lang="en-US" sz="1000" b="0" i="0" u="none" strike="noStrike" cap="none">
                          <a:solidFill>
                            <a:schemeClr val="dk1"/>
                          </a:solidFill>
                          <a:latin typeface="Calibri"/>
                          <a:ea typeface="Calibri"/>
                          <a:cs typeface="Calibri"/>
                          <a:sym typeface="Calibri"/>
                        </a:rPr>
                        <a:t>early readers</a:t>
                      </a:r>
                      <a:endParaRPr sz="1000" u="none" strike="noStrike" cap="none"/>
                    </a:p>
                  </a:txBody>
                  <a:tcPr marL="68575" marR="68575" marT="34300" marB="34300"/>
                </a:tc>
                <a:extLst>
                  <a:ext uri="{0D108BD9-81ED-4DB2-BD59-A6C34878D82A}">
                    <a16:rowId xmlns:a16="http://schemas.microsoft.com/office/drawing/2014/main" val="10005"/>
                  </a:ext>
                </a:extLst>
              </a:tr>
              <a:tr h="209182">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t>Why?</a:t>
                      </a:r>
                      <a:endParaRPr sz="1000" u="none" strike="noStrike" cap="none" dirty="0"/>
                    </a:p>
                  </a:txBody>
                  <a:tcPr marL="68575" marR="68575" marT="34300" marB="34300"/>
                </a:tc>
                <a:extLst>
                  <a:ext uri="{0D108BD9-81ED-4DB2-BD59-A6C34878D82A}">
                    <a16:rowId xmlns:a16="http://schemas.microsoft.com/office/drawing/2014/main" val="10006"/>
                  </a:ext>
                </a:extLst>
              </a:tr>
              <a:tr h="209182">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68575" marR="68575" marT="34300" marB="34300"/>
                </a:tc>
                <a:extLst>
                  <a:ext uri="{0D108BD9-81ED-4DB2-BD59-A6C34878D82A}">
                    <a16:rowId xmlns:a16="http://schemas.microsoft.com/office/drawing/2014/main" val="10007"/>
                  </a:ext>
                </a:extLst>
              </a:tr>
              <a:tr h="209182">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t>Why?</a:t>
                      </a:r>
                      <a:endParaRPr sz="1000" u="none" strike="noStrike" cap="none" dirty="0"/>
                    </a:p>
                  </a:txBody>
                  <a:tcPr marL="68575" marR="68575" marT="34300" marB="34300"/>
                </a:tc>
                <a:extLst>
                  <a:ext uri="{0D108BD9-81ED-4DB2-BD59-A6C34878D82A}">
                    <a16:rowId xmlns:a16="http://schemas.microsoft.com/office/drawing/2014/main" val="10008"/>
                  </a:ext>
                </a:extLst>
              </a:tr>
              <a:tr h="209182">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p>
                  </a:txBody>
                  <a:tcPr marL="68575" marR="68575" marT="34300" marB="34300"/>
                </a:tc>
                <a:extLst>
                  <a:ext uri="{0D108BD9-81ED-4DB2-BD59-A6C34878D82A}">
                    <a16:rowId xmlns:a16="http://schemas.microsoft.com/office/drawing/2014/main" val="10009"/>
                  </a:ext>
                </a:extLst>
              </a:tr>
            </a:tbl>
          </a:graphicData>
        </a:graphic>
      </p:graphicFrame>
      <p:graphicFrame>
        <p:nvGraphicFramePr>
          <p:cNvPr id="389" name="Google Shape;389;gf54f11bfb3_0_108"/>
          <p:cNvGraphicFramePr/>
          <p:nvPr/>
        </p:nvGraphicFramePr>
        <p:xfrm>
          <a:off x="4730951" y="1805578"/>
          <a:ext cx="2730125" cy="3041974"/>
        </p:xfrm>
        <a:graphic>
          <a:graphicData uri="http://schemas.openxmlformats.org/drawingml/2006/table">
            <a:tbl>
              <a:tblPr firstRow="1" bandRow="1">
                <a:noFill/>
              </a:tblPr>
              <a:tblGrid>
                <a:gridCol w="2730125">
                  <a:extLst>
                    <a:ext uri="{9D8B030D-6E8A-4147-A177-3AD203B41FA5}">
                      <a16:colId xmlns:a16="http://schemas.microsoft.com/office/drawing/2014/main" val="20000"/>
                    </a:ext>
                  </a:extLst>
                </a:gridCol>
              </a:tblGrid>
              <a:tr h="222968">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Why?</a:t>
                      </a:r>
                      <a:endParaRPr sz="1000" u="none" strike="noStrike" cap="none"/>
                    </a:p>
                  </a:txBody>
                  <a:tcPr marL="68575" marR="68575" marT="34300" marB="34300"/>
                </a:tc>
                <a:extLst>
                  <a:ext uri="{0D108BD9-81ED-4DB2-BD59-A6C34878D82A}">
                    <a16:rowId xmlns:a16="http://schemas.microsoft.com/office/drawing/2014/main" val="10000"/>
                  </a:ext>
                </a:extLst>
              </a:tr>
              <a:tr h="364028">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Need for more support of implementation of consistent, intentional differentiated instruction</a:t>
                      </a:r>
                      <a:endParaRPr sz="1000" u="none" strike="noStrike" cap="none" dirty="0"/>
                    </a:p>
                  </a:txBody>
                  <a:tcPr marL="68575" marR="68575" marT="34300" marB="34300"/>
                </a:tc>
                <a:extLst>
                  <a:ext uri="{0D108BD9-81ED-4DB2-BD59-A6C34878D82A}">
                    <a16:rowId xmlns:a16="http://schemas.microsoft.com/office/drawing/2014/main" val="10001"/>
                  </a:ext>
                </a:extLst>
              </a:tr>
              <a:tr h="512603">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Students struggle in Numbers in Base 10 and Numbers in Operation in Fractions which hold the highest weights</a:t>
                      </a:r>
                      <a:endParaRPr sz="1000" u="none" strike="noStrike" cap="none"/>
                    </a:p>
                  </a:txBody>
                  <a:tcPr marL="68575" marR="68575" marT="34300" marB="34300"/>
                </a:tc>
                <a:extLst>
                  <a:ext uri="{0D108BD9-81ED-4DB2-BD59-A6C34878D82A}">
                    <a16:rowId xmlns:a16="http://schemas.microsoft.com/office/drawing/2014/main" val="10002"/>
                  </a:ext>
                </a:extLst>
              </a:tr>
              <a:tr h="222968">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Students struggle with multiplication skills </a:t>
                      </a:r>
                      <a:endParaRPr sz="1000" u="none" strike="noStrike" cap="none"/>
                    </a:p>
                  </a:txBody>
                  <a:tcPr marL="68575" marR="68575" marT="34300" marB="34300"/>
                </a:tc>
                <a:extLst>
                  <a:ext uri="{0D108BD9-81ED-4DB2-BD59-A6C34878D82A}">
                    <a16:rowId xmlns:a16="http://schemas.microsoft.com/office/drawing/2014/main" val="10003"/>
                  </a:ext>
                </a:extLst>
              </a:tr>
              <a:tr h="569433">
                <a:tc>
                  <a:txBody>
                    <a:bodyPr/>
                    <a:lstStyle/>
                    <a:p>
                      <a:pPr marL="0" lvl="0" indent="0" algn="l" rtl="0">
                        <a:lnSpc>
                          <a:spcPct val="115000"/>
                        </a:lnSpc>
                        <a:spcBef>
                          <a:spcPts val="0"/>
                        </a:spcBef>
                        <a:spcAft>
                          <a:spcPts val="0"/>
                        </a:spcAft>
                        <a:buClr>
                          <a:schemeClr val="dk1"/>
                        </a:buClr>
                        <a:buSzPts val="1100"/>
                        <a:buFont typeface="Arial"/>
                        <a:buNone/>
                      </a:pPr>
                      <a:r>
                        <a:rPr lang="en-US" sz="1000" dirty="0"/>
                        <a:t>During collaborative planning there needs to be specific action planned for remediation and acceleration</a:t>
                      </a:r>
                      <a:endParaRPr sz="1000" dirty="0"/>
                    </a:p>
                  </a:txBody>
                  <a:tcPr marL="68575" marR="68575" marT="34300" marB="34300"/>
                </a:tc>
                <a:extLst>
                  <a:ext uri="{0D108BD9-81ED-4DB2-BD59-A6C34878D82A}">
                    <a16:rowId xmlns:a16="http://schemas.microsoft.com/office/drawing/2014/main" val="10004"/>
                  </a:ext>
                </a:extLst>
              </a:tr>
              <a:tr h="222968">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68575" marR="68575" marT="34300" marB="34300"/>
                </a:tc>
                <a:extLst>
                  <a:ext uri="{0D108BD9-81ED-4DB2-BD59-A6C34878D82A}">
                    <a16:rowId xmlns:a16="http://schemas.microsoft.com/office/drawing/2014/main" val="10005"/>
                  </a:ext>
                </a:extLst>
              </a:tr>
              <a:tr h="222968">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Why?</a:t>
                      </a:r>
                      <a:endParaRPr sz="1000" u="none" strike="noStrike" cap="none"/>
                    </a:p>
                  </a:txBody>
                  <a:tcPr marL="68575" marR="68575" marT="34300" marB="34300"/>
                </a:tc>
                <a:extLst>
                  <a:ext uri="{0D108BD9-81ED-4DB2-BD59-A6C34878D82A}">
                    <a16:rowId xmlns:a16="http://schemas.microsoft.com/office/drawing/2014/main" val="10006"/>
                  </a:ext>
                </a:extLst>
              </a:tr>
              <a:tr h="222968">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p>
                  </a:txBody>
                  <a:tcPr marL="68575" marR="68575" marT="34300" marB="34300"/>
                </a:tc>
                <a:extLst>
                  <a:ext uri="{0D108BD9-81ED-4DB2-BD59-A6C34878D82A}">
                    <a16:rowId xmlns:a16="http://schemas.microsoft.com/office/drawing/2014/main" val="10007"/>
                  </a:ext>
                </a:extLst>
              </a:tr>
              <a:tr h="222968">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t>Why?</a:t>
                      </a:r>
                      <a:endParaRPr sz="1000" u="none" strike="noStrike" cap="none" dirty="0"/>
                    </a:p>
                  </a:txBody>
                  <a:tcPr marL="68575" marR="68575" marT="34300" marB="34300"/>
                </a:tc>
                <a:extLst>
                  <a:ext uri="{0D108BD9-81ED-4DB2-BD59-A6C34878D82A}">
                    <a16:rowId xmlns:a16="http://schemas.microsoft.com/office/drawing/2014/main" val="10008"/>
                  </a:ext>
                </a:extLst>
              </a:tr>
              <a:tr h="222968">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p>
                  </a:txBody>
                  <a:tcPr marL="68575" marR="68575" marT="34300" marB="34300"/>
                </a:tc>
                <a:extLst>
                  <a:ext uri="{0D108BD9-81ED-4DB2-BD59-A6C34878D82A}">
                    <a16:rowId xmlns:a16="http://schemas.microsoft.com/office/drawing/2014/main" val="10009"/>
                  </a:ext>
                </a:extLst>
              </a:tr>
            </a:tbl>
          </a:graphicData>
        </a:graphic>
      </p:graphicFrame>
      <p:graphicFrame>
        <p:nvGraphicFramePr>
          <p:cNvPr id="390" name="Google Shape;390;gf54f11bfb3_0_108"/>
          <p:cNvGraphicFramePr/>
          <p:nvPr/>
        </p:nvGraphicFramePr>
        <p:xfrm>
          <a:off x="7591715" y="1805577"/>
          <a:ext cx="2730125" cy="3257625"/>
        </p:xfrm>
        <a:graphic>
          <a:graphicData uri="http://schemas.openxmlformats.org/drawingml/2006/table">
            <a:tbl>
              <a:tblPr firstRow="1" bandRow="1">
                <a:noFill/>
              </a:tblPr>
              <a:tblGrid>
                <a:gridCol w="2730125">
                  <a:extLst>
                    <a:ext uri="{9D8B030D-6E8A-4147-A177-3AD203B41FA5}">
                      <a16:colId xmlns:a16="http://schemas.microsoft.com/office/drawing/2014/main" val="20000"/>
                    </a:ext>
                  </a:extLst>
                </a:gridCol>
              </a:tblGrid>
              <a:tr h="27812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Why?</a:t>
                      </a:r>
                      <a:endParaRPr sz="1000" u="none" strike="noStrike" cap="none"/>
                    </a:p>
                  </a:txBody>
                  <a:tcPr marL="68575" marR="68575" marT="34300" marB="34300"/>
                </a:tc>
                <a:extLst>
                  <a:ext uri="{0D108BD9-81ED-4DB2-BD59-A6C34878D82A}">
                    <a16:rowId xmlns:a16="http://schemas.microsoft.com/office/drawing/2014/main" val="10000"/>
                  </a:ext>
                </a:extLst>
              </a:tr>
              <a:tr h="27812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t>Children have experienced trauma during the Covid pandemic</a:t>
                      </a:r>
                      <a:endParaRPr sz="1000" u="none" strike="noStrike" cap="none" dirty="0"/>
                    </a:p>
                  </a:txBody>
                  <a:tcPr marL="68575" marR="68575" marT="34300" marB="34300"/>
                </a:tc>
                <a:extLst>
                  <a:ext uri="{0D108BD9-81ED-4DB2-BD59-A6C34878D82A}">
                    <a16:rowId xmlns:a16="http://schemas.microsoft.com/office/drawing/2014/main" val="10001"/>
                  </a:ext>
                </a:extLst>
              </a:tr>
              <a:tr h="27812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Parent participation has dropped over time due to unknown causes</a:t>
                      </a:r>
                      <a:endParaRPr sz="1000" u="none" strike="noStrike" cap="none"/>
                    </a:p>
                  </a:txBody>
                  <a:tcPr marL="68575" marR="68575" marT="34300" marB="34300"/>
                </a:tc>
                <a:extLst>
                  <a:ext uri="{0D108BD9-81ED-4DB2-BD59-A6C34878D82A}">
                    <a16:rowId xmlns:a16="http://schemas.microsoft.com/office/drawing/2014/main" val="10002"/>
                  </a:ext>
                </a:extLst>
              </a:tr>
              <a:tr h="27812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We need to increase Parent Liaison position to full time</a:t>
                      </a:r>
                      <a:endParaRPr sz="1000" u="none" strike="noStrike" cap="none"/>
                    </a:p>
                  </a:txBody>
                  <a:tcPr marL="68575" marR="68575" marT="34300" marB="34300"/>
                </a:tc>
                <a:extLst>
                  <a:ext uri="{0D108BD9-81ED-4DB2-BD59-A6C34878D82A}">
                    <a16:rowId xmlns:a16="http://schemas.microsoft.com/office/drawing/2014/main" val="10003"/>
                  </a:ext>
                </a:extLst>
              </a:tr>
              <a:tr h="27812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Create a Care Team with wrap around support for parents and students</a:t>
                      </a:r>
                      <a:endParaRPr sz="1000" u="none" strike="noStrike" cap="none"/>
                    </a:p>
                  </a:txBody>
                  <a:tcPr marL="68575" marR="68575" marT="34300" marB="34300"/>
                </a:tc>
                <a:extLst>
                  <a:ext uri="{0D108BD9-81ED-4DB2-BD59-A6C34878D82A}">
                    <a16:rowId xmlns:a16="http://schemas.microsoft.com/office/drawing/2014/main" val="10004"/>
                  </a:ext>
                </a:extLst>
              </a:tr>
              <a:tr h="27812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Increase parent participation through IB/ Parent Data meeting </a:t>
                      </a:r>
                      <a:endParaRPr sz="1000" u="none" strike="noStrike" cap="none"/>
                    </a:p>
                  </a:txBody>
                  <a:tcPr marL="68575" marR="68575" marT="34300" marB="34300"/>
                </a:tc>
                <a:extLst>
                  <a:ext uri="{0D108BD9-81ED-4DB2-BD59-A6C34878D82A}">
                    <a16:rowId xmlns:a16="http://schemas.microsoft.com/office/drawing/2014/main" val="10005"/>
                  </a:ext>
                </a:extLst>
              </a:tr>
              <a:tr h="27812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t>Why?</a:t>
                      </a:r>
                      <a:endParaRPr sz="1000" u="none" strike="noStrike" cap="none" dirty="0"/>
                    </a:p>
                  </a:txBody>
                  <a:tcPr marL="68575" marR="68575" marT="34300" marB="34300"/>
                </a:tc>
                <a:extLst>
                  <a:ext uri="{0D108BD9-81ED-4DB2-BD59-A6C34878D82A}">
                    <a16:rowId xmlns:a16="http://schemas.microsoft.com/office/drawing/2014/main" val="10006"/>
                  </a:ext>
                </a:extLst>
              </a:tr>
              <a:tr h="278125">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68575" marR="68575" marT="34300" marB="34300"/>
                </a:tc>
                <a:extLst>
                  <a:ext uri="{0D108BD9-81ED-4DB2-BD59-A6C34878D82A}">
                    <a16:rowId xmlns:a16="http://schemas.microsoft.com/office/drawing/2014/main" val="10007"/>
                  </a:ext>
                </a:extLst>
              </a:tr>
              <a:tr h="27812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Why?</a:t>
                      </a:r>
                      <a:endParaRPr sz="1000" u="none" strike="noStrike" cap="none"/>
                    </a:p>
                  </a:txBody>
                  <a:tcPr marL="68575" marR="68575" marT="34300" marB="34300"/>
                </a:tc>
                <a:extLst>
                  <a:ext uri="{0D108BD9-81ED-4DB2-BD59-A6C34878D82A}">
                    <a16:rowId xmlns:a16="http://schemas.microsoft.com/office/drawing/2014/main" val="10008"/>
                  </a:ext>
                </a:extLst>
              </a:tr>
              <a:tr h="278125">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p>
                  </a:txBody>
                  <a:tcPr marL="68575" marR="68575" marT="34300" marB="34300"/>
                </a:tc>
                <a:extLst>
                  <a:ext uri="{0D108BD9-81ED-4DB2-BD59-A6C34878D82A}">
                    <a16:rowId xmlns:a16="http://schemas.microsoft.com/office/drawing/2014/main" val="1000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5"/>
          <p:cNvSpPr/>
          <p:nvPr/>
        </p:nvSpPr>
        <p:spPr>
          <a:xfrm>
            <a:off x="1524000" y="-1"/>
            <a:ext cx="9144000" cy="409950"/>
          </a:xfrm>
          <a:prstGeom prst="rect">
            <a:avLst/>
          </a:prstGeom>
          <a:solidFill>
            <a:srgbClr val="F2F2F2"/>
          </a:solidFill>
          <a:ln>
            <a:noFill/>
          </a:ln>
        </p:spPr>
        <p:txBody>
          <a:bodyPr spcFirstLastPara="1" wrap="square" lIns="68575" tIns="34275" rIns="68575" bIns="34275" anchor="ctr" anchorCtr="0">
            <a:noAutofit/>
          </a:bodyPr>
          <a:lstStyle/>
          <a:p>
            <a:pPr algn="ctr">
              <a:buClr>
                <a:srgbClr val="000000"/>
              </a:buClr>
              <a:buSzPts val="1350"/>
            </a:pPr>
            <a:endParaRPr sz="1350">
              <a:solidFill>
                <a:schemeClr val="lt1"/>
              </a:solidFill>
              <a:latin typeface="Arial"/>
              <a:ea typeface="Arial"/>
              <a:cs typeface="Arial"/>
              <a:sym typeface="Arial"/>
            </a:endParaRPr>
          </a:p>
        </p:txBody>
      </p:sp>
      <p:sp>
        <p:nvSpPr>
          <p:cNvPr id="190" name="Google Shape;190;p5"/>
          <p:cNvSpPr/>
          <p:nvPr/>
        </p:nvSpPr>
        <p:spPr>
          <a:xfrm>
            <a:off x="9959099" y="66693"/>
            <a:ext cx="6239" cy="276546"/>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a:buClr>
                <a:srgbClr val="000000"/>
              </a:buClr>
              <a:buSzPts val="1200"/>
            </a:pPr>
            <a:endParaRPr sz="1200">
              <a:solidFill>
                <a:schemeClr val="dk1"/>
              </a:solidFill>
              <a:latin typeface="Arial"/>
              <a:ea typeface="Arial"/>
              <a:cs typeface="Arial"/>
              <a:sym typeface="Arial"/>
            </a:endParaRPr>
          </a:p>
        </p:txBody>
      </p:sp>
      <p:sp>
        <p:nvSpPr>
          <p:cNvPr id="191" name="Google Shape;191;p5"/>
          <p:cNvSpPr/>
          <p:nvPr/>
        </p:nvSpPr>
        <p:spPr>
          <a:xfrm>
            <a:off x="9181766" y="150"/>
            <a:ext cx="1408500" cy="409800"/>
          </a:xfrm>
          <a:prstGeom prst="roundRect">
            <a:avLst>
              <a:gd name="adj" fmla="val 0"/>
            </a:avLst>
          </a:prstGeom>
          <a:noFill/>
          <a:ln>
            <a:noFill/>
          </a:ln>
        </p:spPr>
        <p:txBody>
          <a:bodyPr spcFirstLastPara="1" wrap="square" lIns="68550" tIns="68550" rIns="68550" bIns="68550" anchor="ctr" anchorCtr="0">
            <a:noAutofit/>
          </a:bodyPr>
          <a:lstStyle/>
          <a:p>
            <a:pPr algn="r">
              <a:buClr>
                <a:srgbClr val="000000"/>
              </a:buClr>
              <a:buSzPts val="1200"/>
            </a:pPr>
            <a:r>
              <a:rPr lang="en-US" sz="1200" b="1">
                <a:solidFill>
                  <a:schemeClr val="dk1"/>
                </a:solidFill>
                <a:latin typeface="Arial"/>
                <a:ea typeface="Arial"/>
                <a:cs typeface="Arial"/>
                <a:sym typeface="Arial"/>
              </a:rPr>
              <a:t>Goals </a:t>
            </a:r>
            <a:endParaRPr sz="1200" b="1">
              <a:solidFill>
                <a:srgbClr val="000000"/>
              </a:solidFill>
              <a:latin typeface="Arial"/>
              <a:ea typeface="Arial"/>
              <a:cs typeface="Arial"/>
              <a:sym typeface="Arial"/>
            </a:endParaRPr>
          </a:p>
        </p:txBody>
      </p:sp>
      <p:sp>
        <p:nvSpPr>
          <p:cNvPr id="192" name="Google Shape;192;p5"/>
          <p:cNvSpPr/>
          <p:nvPr/>
        </p:nvSpPr>
        <p:spPr>
          <a:xfrm>
            <a:off x="1524000" y="-1"/>
            <a:ext cx="3408660" cy="409950"/>
          </a:xfrm>
          <a:prstGeom prst="roundRect">
            <a:avLst>
              <a:gd name="adj" fmla="val 0"/>
            </a:avLst>
          </a:prstGeom>
          <a:noFill/>
          <a:ln>
            <a:noFill/>
          </a:ln>
        </p:spPr>
        <p:txBody>
          <a:bodyPr spcFirstLastPara="1" wrap="square" lIns="68550" tIns="68550" rIns="68550" bIns="68550" anchor="ctr" anchorCtr="0">
            <a:noAutofit/>
          </a:bodyPr>
          <a:lstStyle/>
          <a:p>
            <a:pPr>
              <a:buClr>
                <a:srgbClr val="000000"/>
              </a:buClr>
              <a:buSzPts val="1600"/>
            </a:pPr>
            <a:r>
              <a:rPr lang="en-US" sz="1600" b="1">
                <a:solidFill>
                  <a:schemeClr val="dk1"/>
                </a:solidFill>
                <a:latin typeface="Arial"/>
                <a:ea typeface="Arial"/>
                <a:cs typeface="Arial"/>
                <a:sym typeface="Arial"/>
              </a:rPr>
              <a:t>West Manor Elementary</a:t>
            </a:r>
            <a:endParaRPr sz="1600" b="1">
              <a:solidFill>
                <a:srgbClr val="000000"/>
              </a:solidFill>
              <a:latin typeface="Arial"/>
              <a:ea typeface="Arial"/>
              <a:cs typeface="Arial"/>
              <a:sym typeface="Arial"/>
            </a:endParaRPr>
          </a:p>
        </p:txBody>
      </p:sp>
      <p:graphicFrame>
        <p:nvGraphicFramePr>
          <p:cNvPr id="193" name="Google Shape;193;p5"/>
          <p:cNvGraphicFramePr/>
          <p:nvPr/>
        </p:nvGraphicFramePr>
        <p:xfrm>
          <a:off x="1902825" y="489414"/>
          <a:ext cx="8334075" cy="1459775"/>
        </p:xfrm>
        <a:graphic>
          <a:graphicData uri="http://schemas.openxmlformats.org/drawingml/2006/table">
            <a:tbl>
              <a:tblPr firstRow="1" bandRow="1">
                <a:noFill/>
              </a:tblPr>
              <a:tblGrid>
                <a:gridCol w="2778025">
                  <a:extLst>
                    <a:ext uri="{9D8B030D-6E8A-4147-A177-3AD203B41FA5}">
                      <a16:colId xmlns:a16="http://schemas.microsoft.com/office/drawing/2014/main" val="20000"/>
                    </a:ext>
                  </a:extLst>
                </a:gridCol>
                <a:gridCol w="2778025">
                  <a:extLst>
                    <a:ext uri="{9D8B030D-6E8A-4147-A177-3AD203B41FA5}">
                      <a16:colId xmlns:a16="http://schemas.microsoft.com/office/drawing/2014/main" val="20001"/>
                    </a:ext>
                  </a:extLst>
                </a:gridCol>
                <a:gridCol w="2778025">
                  <a:extLst>
                    <a:ext uri="{9D8B030D-6E8A-4147-A177-3AD203B41FA5}">
                      <a16:colId xmlns:a16="http://schemas.microsoft.com/office/drawing/2014/main" val="20002"/>
                    </a:ext>
                  </a:extLst>
                </a:gridCol>
              </a:tblGrid>
              <a:tr h="354175">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Our Overarching Needs</a:t>
                      </a:r>
                      <a:endParaRPr sz="1200" u="none" strike="noStrike" cap="none"/>
                    </a:p>
                  </a:txBody>
                  <a:tcPr marL="51425" marR="51425" marT="25725" marB="25725">
                    <a:lnB w="12700" cap="flat" cmpd="sng">
                      <a:solidFill>
                        <a:schemeClr val="lt1"/>
                      </a:solidFill>
                      <a:prstDash val="solid"/>
                      <a:round/>
                      <a:headEnd type="none" w="sm" len="sm"/>
                      <a:tailEnd type="none" w="sm" len="sm"/>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05600">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t>Increase student knowledge of phonics and phonemic awareness to support early readers</a:t>
                      </a:r>
                      <a:endParaRPr sz="1000" u="none" strike="noStrike" cap="none"/>
                    </a:p>
                  </a:txBody>
                  <a:tcPr marL="51425" marR="51425" marT="25725" marB="2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40000"/>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t>Increase student proficiency in the Numbers and Operations domain</a:t>
                      </a:r>
                      <a:endParaRPr sz="1000" u="none" strike="noStrike" cap="none"/>
                    </a:p>
                  </a:txBody>
                  <a:tcPr marL="51425" marR="51425" marT="25725" marB="2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7450"/>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t>reaffirm the relationship of partnership between the school and parents to assist scholars </a:t>
                      </a:r>
                      <a:endParaRPr sz="1000" u="none" strike="noStrike" cap="none"/>
                    </a:p>
                  </a:txBody>
                  <a:tcPr marL="51425" marR="51425" marT="25725" marB="2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0000"/>
                      </a:srgbClr>
                    </a:solidFill>
                  </a:tcPr>
                </a:tc>
                <a:extLst>
                  <a:ext uri="{0D108BD9-81ED-4DB2-BD59-A6C34878D82A}">
                    <a16:rowId xmlns:a16="http://schemas.microsoft.com/office/drawing/2014/main" val="10001"/>
                  </a:ext>
                </a:extLst>
              </a:tr>
            </a:tbl>
          </a:graphicData>
        </a:graphic>
      </p:graphicFrame>
      <p:grpSp>
        <p:nvGrpSpPr>
          <p:cNvPr id="194" name="Google Shape;194;p5"/>
          <p:cNvGrpSpPr/>
          <p:nvPr/>
        </p:nvGrpSpPr>
        <p:grpSpPr>
          <a:xfrm>
            <a:off x="9402692" y="65992"/>
            <a:ext cx="279661" cy="277982"/>
            <a:chOff x="3798613" y="3080850"/>
            <a:chExt cx="372881" cy="370643"/>
          </a:xfrm>
        </p:grpSpPr>
        <p:sp>
          <p:nvSpPr>
            <p:cNvPr id="195" name="Google Shape;195;p5"/>
            <p:cNvSpPr/>
            <p:nvPr/>
          </p:nvSpPr>
          <p:spPr>
            <a:xfrm>
              <a:off x="3807306" y="3081992"/>
              <a:ext cx="364188" cy="369501"/>
            </a:xfrm>
            <a:prstGeom prst="ellipse">
              <a:avLst/>
            </a:prstGeom>
            <a:noFill/>
            <a:ln w="38100" cap="flat" cmpd="sng">
              <a:solidFill>
                <a:srgbClr val="A552D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050"/>
              </a:pPr>
              <a:endParaRPr sz="1050">
                <a:solidFill>
                  <a:srgbClr val="FFFFFF"/>
                </a:solidFill>
                <a:latin typeface="Arial"/>
                <a:ea typeface="Arial"/>
                <a:cs typeface="Arial"/>
                <a:sym typeface="Arial"/>
              </a:endParaRPr>
            </a:p>
          </p:txBody>
        </p:sp>
        <p:sp>
          <p:nvSpPr>
            <p:cNvPr id="196" name="Google Shape;196;p5"/>
            <p:cNvSpPr/>
            <p:nvPr/>
          </p:nvSpPr>
          <p:spPr>
            <a:xfrm>
              <a:off x="3883331" y="3162965"/>
              <a:ext cx="203445" cy="206413"/>
            </a:xfrm>
            <a:prstGeom prst="ellipse">
              <a:avLst/>
            </a:prstGeom>
            <a:noFill/>
            <a:ln w="38100" cap="flat" cmpd="sng">
              <a:solidFill>
                <a:srgbClr val="A552D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050"/>
              </a:pPr>
              <a:endParaRPr sz="1050">
                <a:solidFill>
                  <a:srgbClr val="FFFFFF"/>
                </a:solidFill>
                <a:latin typeface="Arial"/>
                <a:ea typeface="Arial"/>
                <a:cs typeface="Arial"/>
                <a:sym typeface="Arial"/>
              </a:endParaRPr>
            </a:p>
          </p:txBody>
        </p:sp>
        <p:cxnSp>
          <p:nvCxnSpPr>
            <p:cNvPr id="197" name="Google Shape;197;p5"/>
            <p:cNvCxnSpPr/>
            <p:nvPr/>
          </p:nvCxnSpPr>
          <p:spPr>
            <a:xfrm>
              <a:off x="3798613" y="3080850"/>
              <a:ext cx="210209" cy="197407"/>
            </a:xfrm>
            <a:prstGeom prst="straightConnector1">
              <a:avLst/>
            </a:prstGeom>
            <a:noFill/>
            <a:ln w="28575" cap="flat" cmpd="sng">
              <a:solidFill>
                <a:srgbClr val="A552D9"/>
              </a:solidFill>
              <a:prstDash val="solid"/>
              <a:round/>
              <a:headEnd type="none" w="sm" len="sm"/>
              <a:tailEnd type="triangle" w="med" len="med"/>
            </a:ln>
          </p:spPr>
        </p:cxnSp>
      </p:grpSp>
      <p:graphicFrame>
        <p:nvGraphicFramePr>
          <p:cNvPr id="198" name="Google Shape;198;p5"/>
          <p:cNvGraphicFramePr/>
          <p:nvPr/>
        </p:nvGraphicFramePr>
        <p:xfrm>
          <a:off x="1902827" y="4338346"/>
          <a:ext cx="8334075" cy="2146225"/>
        </p:xfrm>
        <a:graphic>
          <a:graphicData uri="http://schemas.openxmlformats.org/drawingml/2006/table">
            <a:tbl>
              <a:tblPr firstRow="1" bandRow="1">
                <a:noFill/>
              </a:tblPr>
              <a:tblGrid>
                <a:gridCol w="2778025">
                  <a:extLst>
                    <a:ext uri="{9D8B030D-6E8A-4147-A177-3AD203B41FA5}">
                      <a16:colId xmlns:a16="http://schemas.microsoft.com/office/drawing/2014/main" val="20000"/>
                    </a:ext>
                  </a:extLst>
                </a:gridCol>
                <a:gridCol w="2778025">
                  <a:extLst>
                    <a:ext uri="{9D8B030D-6E8A-4147-A177-3AD203B41FA5}">
                      <a16:colId xmlns:a16="http://schemas.microsoft.com/office/drawing/2014/main" val="20001"/>
                    </a:ext>
                  </a:extLst>
                </a:gridCol>
                <a:gridCol w="2778025">
                  <a:extLst>
                    <a:ext uri="{9D8B030D-6E8A-4147-A177-3AD203B41FA5}">
                      <a16:colId xmlns:a16="http://schemas.microsoft.com/office/drawing/2014/main" val="20002"/>
                    </a:ext>
                  </a:extLst>
                </a:gridCol>
              </a:tblGrid>
              <a:tr h="371825">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Progress Monitoring Measures</a:t>
                      </a:r>
                      <a:endParaRPr sz="1200" u="none" strike="noStrike" cap="none"/>
                    </a:p>
                  </a:txBody>
                  <a:tcPr marL="51425" marR="51425" marT="25725" marB="25725">
                    <a:solidFill>
                      <a:schemeClr val="dk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74400">
                <a:tc>
                  <a:txBody>
                    <a:bodyPr/>
                    <a:lstStyle/>
                    <a:p>
                      <a:pPr marL="457200" marR="0" lvl="0" indent="-292100" algn="l" rtl="0">
                        <a:lnSpc>
                          <a:spcPct val="100000"/>
                        </a:lnSpc>
                        <a:spcBef>
                          <a:spcPts val="0"/>
                        </a:spcBef>
                        <a:spcAft>
                          <a:spcPts val="0"/>
                        </a:spcAft>
                        <a:buClr>
                          <a:srgbClr val="000000"/>
                        </a:buClr>
                        <a:buSzPts val="1000"/>
                        <a:buFont typeface="Arial"/>
                        <a:buChar char="●"/>
                      </a:pPr>
                      <a:r>
                        <a:rPr lang="en-US" sz="1000" u="none" strike="noStrike" cap="none"/>
                        <a:t>MAP assessment given three times during the school year</a:t>
                      </a:r>
                      <a:endParaRPr sz="1000" u="none" strike="noStrike" cap="none"/>
                    </a:p>
                    <a:p>
                      <a:pPr marL="457200" marR="0" lvl="0" indent="-292100" algn="l" rtl="0">
                        <a:lnSpc>
                          <a:spcPct val="100000"/>
                        </a:lnSpc>
                        <a:spcBef>
                          <a:spcPts val="0"/>
                        </a:spcBef>
                        <a:spcAft>
                          <a:spcPts val="0"/>
                        </a:spcAft>
                        <a:buClr>
                          <a:srgbClr val="000000"/>
                        </a:buClr>
                        <a:buSzPts val="1000"/>
                        <a:buFont typeface="Arial"/>
                        <a:buChar char="●"/>
                      </a:pPr>
                      <a:r>
                        <a:rPr lang="en-US" sz="1000"/>
                        <a:t>Monthly grade level c</a:t>
                      </a:r>
                      <a:r>
                        <a:rPr lang="en-US" sz="1000" u="none" strike="noStrike" cap="none"/>
                        <a:t>ommon assessments </a:t>
                      </a:r>
                      <a:r>
                        <a:rPr lang="en-US" sz="1000"/>
                        <a:t>followed by </a:t>
                      </a:r>
                      <a:r>
                        <a:rPr lang="en-US" sz="1000" u="none" strike="noStrike" cap="none"/>
                        <a:t>data meetings </a:t>
                      </a:r>
                      <a:endParaRPr sz="1000" u="none" strike="noStrike" cap="none"/>
                    </a:p>
                    <a:p>
                      <a:pPr marL="457200" marR="0" lvl="0" indent="-292100" algn="l" rtl="0">
                        <a:lnSpc>
                          <a:spcPct val="100000"/>
                        </a:lnSpc>
                        <a:spcBef>
                          <a:spcPts val="0"/>
                        </a:spcBef>
                        <a:spcAft>
                          <a:spcPts val="0"/>
                        </a:spcAft>
                        <a:buSzPts val="1000"/>
                        <a:buChar char="●"/>
                      </a:pPr>
                      <a:r>
                        <a:rPr lang="en-US" sz="1000"/>
                        <a:t>Quarterly benchmark assessments at the end of each unit</a:t>
                      </a:r>
                      <a:endParaRPr sz="1000"/>
                    </a:p>
                    <a:p>
                      <a:pPr marL="457200" marR="0" lvl="0" indent="-292100" algn="l" rtl="0">
                        <a:lnSpc>
                          <a:spcPct val="100000"/>
                        </a:lnSpc>
                        <a:spcBef>
                          <a:spcPts val="0"/>
                        </a:spcBef>
                        <a:spcAft>
                          <a:spcPts val="0"/>
                        </a:spcAft>
                        <a:buClr>
                          <a:srgbClr val="000000"/>
                        </a:buClr>
                        <a:buSzPts val="1000"/>
                        <a:buFont typeface="Arial"/>
                        <a:buChar char="●"/>
                      </a:pPr>
                      <a:r>
                        <a:rPr lang="en-US" sz="1000" u="none" strike="noStrike" cap="none"/>
                        <a:t>Monitoring of growth through intervention with RTI Specialist </a:t>
                      </a:r>
                      <a:endParaRPr sz="1000" u="none" strike="noStrike" cap="none"/>
                    </a:p>
                  </a:txBody>
                  <a:tcPr marL="51425" marR="51425" marT="25725" marB="25725" anchor="ctr">
                    <a:solidFill>
                      <a:srgbClr val="990099">
                        <a:alpha val="40000"/>
                      </a:srgbClr>
                    </a:solidFill>
                  </a:tcPr>
                </a:tc>
                <a:tc>
                  <a:txBody>
                    <a:bodyPr/>
                    <a:lstStyle/>
                    <a:p>
                      <a:pPr marL="457200" lvl="0" indent="-292100" algn="l" rtl="0">
                        <a:spcBef>
                          <a:spcPts val="0"/>
                        </a:spcBef>
                        <a:spcAft>
                          <a:spcPts val="0"/>
                        </a:spcAft>
                        <a:buClr>
                          <a:schemeClr val="dk1"/>
                        </a:buClr>
                        <a:buSzPts val="1000"/>
                        <a:buChar char="●"/>
                      </a:pPr>
                      <a:r>
                        <a:rPr lang="en-US" sz="1000"/>
                        <a:t>MAP assessment given three times during the school year</a:t>
                      </a:r>
                      <a:endParaRPr sz="1000"/>
                    </a:p>
                    <a:p>
                      <a:pPr marL="457200" lvl="0" indent="-292100" algn="l" rtl="0">
                        <a:spcBef>
                          <a:spcPts val="0"/>
                        </a:spcBef>
                        <a:spcAft>
                          <a:spcPts val="0"/>
                        </a:spcAft>
                        <a:buClr>
                          <a:schemeClr val="dk1"/>
                        </a:buClr>
                        <a:buSzPts val="1000"/>
                        <a:buChar char="●"/>
                      </a:pPr>
                      <a:r>
                        <a:rPr lang="en-US" sz="1000"/>
                        <a:t>Monthly grade level common assessments followed by data meetings </a:t>
                      </a:r>
                      <a:endParaRPr sz="1000"/>
                    </a:p>
                    <a:p>
                      <a:pPr marL="457200" lvl="0" indent="-292100" algn="l" rtl="0">
                        <a:spcBef>
                          <a:spcPts val="0"/>
                        </a:spcBef>
                        <a:spcAft>
                          <a:spcPts val="0"/>
                        </a:spcAft>
                        <a:buClr>
                          <a:schemeClr val="dk1"/>
                        </a:buClr>
                        <a:buSzPts val="1000"/>
                        <a:buChar char="●"/>
                      </a:pPr>
                      <a:r>
                        <a:rPr lang="en-US" sz="1000"/>
                        <a:t>Quarterly benchmark assessments at the end of each unit</a:t>
                      </a:r>
                      <a:endParaRPr sz="1000"/>
                    </a:p>
                    <a:p>
                      <a:pPr marL="457200" lvl="0" indent="-292100" algn="l" rtl="0">
                        <a:spcBef>
                          <a:spcPts val="0"/>
                        </a:spcBef>
                        <a:spcAft>
                          <a:spcPts val="0"/>
                        </a:spcAft>
                        <a:buClr>
                          <a:schemeClr val="dk1"/>
                        </a:buClr>
                        <a:buSzPts val="1000"/>
                        <a:buChar char="●"/>
                      </a:pPr>
                      <a:r>
                        <a:rPr lang="en-US" sz="1000"/>
                        <a:t>Monitoring of growth through intervention with RTI Specialist</a:t>
                      </a:r>
                      <a:endParaRPr sz="1000"/>
                    </a:p>
                  </a:txBody>
                  <a:tcPr marL="51425" marR="51425" marT="25725" marB="25725" anchor="ctr">
                    <a:solidFill>
                      <a:srgbClr val="990099">
                        <a:alpha val="27450"/>
                      </a:srgbClr>
                    </a:solidFill>
                  </a:tcPr>
                </a:tc>
                <a:tc>
                  <a:txBody>
                    <a:bodyPr/>
                    <a:lstStyle/>
                    <a:p>
                      <a:pPr marL="457200" marR="0" lvl="0" indent="-292100" algn="l" rtl="0">
                        <a:lnSpc>
                          <a:spcPct val="100000"/>
                        </a:lnSpc>
                        <a:spcBef>
                          <a:spcPts val="0"/>
                        </a:spcBef>
                        <a:spcAft>
                          <a:spcPts val="0"/>
                        </a:spcAft>
                        <a:buClr>
                          <a:srgbClr val="000000"/>
                        </a:buClr>
                        <a:buSzPts val="1000"/>
                        <a:buFont typeface="Arial"/>
                        <a:buChar char="●"/>
                      </a:pPr>
                      <a:r>
                        <a:rPr lang="en-US" sz="1000" u="none" strike="noStrike" cap="none"/>
                        <a:t>Weekly meetings with attendance team to monitor trends</a:t>
                      </a:r>
                      <a:endParaRPr sz="1000" u="none" strike="noStrike" cap="none"/>
                    </a:p>
                    <a:p>
                      <a:pPr marL="457200" marR="0" lvl="0" indent="-292100" algn="l" rtl="0">
                        <a:lnSpc>
                          <a:spcPct val="100000"/>
                        </a:lnSpc>
                        <a:spcBef>
                          <a:spcPts val="0"/>
                        </a:spcBef>
                        <a:spcAft>
                          <a:spcPts val="0"/>
                        </a:spcAft>
                        <a:buClr>
                          <a:srgbClr val="000000"/>
                        </a:buClr>
                        <a:buSzPts val="1000"/>
                        <a:buFont typeface="Arial"/>
                        <a:buChar char="●"/>
                      </a:pPr>
                      <a:r>
                        <a:rPr lang="en-US" sz="1000" u="none" strike="noStrike" cap="none"/>
                        <a:t>Social worker referrals for students reaching 5 absences during semester 1</a:t>
                      </a:r>
                      <a:endParaRPr sz="1000" u="none" strike="noStrike" cap="none"/>
                    </a:p>
                  </a:txBody>
                  <a:tcPr marL="51425" marR="51425" marT="25725" marB="25725" anchor="ctr">
                    <a:solidFill>
                      <a:srgbClr val="990099">
                        <a:alpha val="20000"/>
                      </a:srgbClr>
                    </a:solidFill>
                  </a:tcPr>
                </a:tc>
                <a:extLst>
                  <a:ext uri="{0D108BD9-81ED-4DB2-BD59-A6C34878D82A}">
                    <a16:rowId xmlns:a16="http://schemas.microsoft.com/office/drawing/2014/main" val="10001"/>
                  </a:ext>
                </a:extLst>
              </a:tr>
            </a:tbl>
          </a:graphicData>
        </a:graphic>
      </p:graphicFrame>
      <p:graphicFrame>
        <p:nvGraphicFramePr>
          <p:cNvPr id="199" name="Google Shape;199;p5"/>
          <p:cNvGraphicFramePr/>
          <p:nvPr/>
        </p:nvGraphicFramePr>
        <p:xfrm>
          <a:off x="1928968" y="2196591"/>
          <a:ext cx="8334075" cy="2064600"/>
        </p:xfrm>
        <a:graphic>
          <a:graphicData uri="http://schemas.openxmlformats.org/drawingml/2006/table">
            <a:tbl>
              <a:tblPr firstRow="1" bandRow="1">
                <a:noFill/>
              </a:tblPr>
              <a:tblGrid>
                <a:gridCol w="2778025">
                  <a:extLst>
                    <a:ext uri="{9D8B030D-6E8A-4147-A177-3AD203B41FA5}">
                      <a16:colId xmlns:a16="http://schemas.microsoft.com/office/drawing/2014/main" val="20000"/>
                    </a:ext>
                  </a:extLst>
                </a:gridCol>
                <a:gridCol w="2778025">
                  <a:extLst>
                    <a:ext uri="{9D8B030D-6E8A-4147-A177-3AD203B41FA5}">
                      <a16:colId xmlns:a16="http://schemas.microsoft.com/office/drawing/2014/main" val="20001"/>
                    </a:ext>
                  </a:extLst>
                </a:gridCol>
                <a:gridCol w="2778025">
                  <a:extLst>
                    <a:ext uri="{9D8B030D-6E8A-4147-A177-3AD203B41FA5}">
                      <a16:colId xmlns:a16="http://schemas.microsoft.com/office/drawing/2014/main" val="20002"/>
                    </a:ext>
                  </a:extLst>
                </a:gridCol>
              </a:tblGrid>
              <a:tr h="390125">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SMART Goals (Elementary/Middle School)</a:t>
                      </a:r>
                      <a:endParaRPr sz="1200" u="none" strike="noStrike" cap="none">
                        <a:latin typeface="Arial"/>
                        <a:ea typeface="Arial"/>
                        <a:cs typeface="Arial"/>
                        <a:sym typeface="Arial"/>
                      </a:endParaRPr>
                    </a:p>
                  </a:txBody>
                  <a:tcPr marL="51425" marR="51425" marT="25725" marB="25725">
                    <a:lnB w="12700"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74475">
                <a:tc>
                  <a:txBody>
                    <a:bodyPr/>
                    <a:lstStyle/>
                    <a:p>
                      <a:pPr marL="0" marR="0" lvl="0" indent="0" algn="ctr" rtl="0">
                        <a:lnSpc>
                          <a:spcPct val="123809"/>
                        </a:lnSpc>
                        <a:spcBef>
                          <a:spcPts val="0"/>
                        </a:spcBef>
                        <a:spcAft>
                          <a:spcPts val="0"/>
                        </a:spcAft>
                        <a:buClr>
                          <a:srgbClr val="000000"/>
                        </a:buClr>
                        <a:buSzPts val="1050"/>
                        <a:buFont typeface="Arial"/>
                        <a:buNone/>
                      </a:pPr>
                      <a:r>
                        <a:rPr lang="en-US" sz="1050" b="1" u="none" strike="noStrike" cap="none">
                          <a:latin typeface="Arial"/>
                          <a:ea typeface="Arial"/>
                          <a:cs typeface="Arial"/>
                          <a:sym typeface="Arial"/>
                        </a:rPr>
                        <a:t>Increase the </a:t>
                      </a:r>
                      <a:r>
                        <a:rPr lang="en-US" sz="1050" b="1" u="none" strike="noStrike" cap="none">
                          <a:solidFill>
                            <a:srgbClr val="000000"/>
                          </a:solidFill>
                          <a:latin typeface="Arial"/>
                          <a:ea typeface="Arial"/>
                          <a:cs typeface="Arial"/>
                          <a:sym typeface="Arial"/>
                        </a:rPr>
                        <a:t>% of </a:t>
                      </a:r>
                      <a:r>
                        <a:rPr lang="en-US" sz="1050" b="1" u="none" strike="noStrike" cap="none">
                          <a:latin typeface="Arial"/>
                          <a:ea typeface="Arial"/>
                          <a:cs typeface="Arial"/>
                          <a:sym typeface="Arial"/>
                        </a:rPr>
                        <a:t>grades 3-8 </a:t>
                      </a:r>
                      <a:r>
                        <a:rPr lang="en-US" sz="1050" b="1" u="none" strike="noStrike" cap="none">
                          <a:solidFill>
                            <a:srgbClr val="000000"/>
                          </a:solidFill>
                          <a:latin typeface="Arial"/>
                          <a:ea typeface="Arial"/>
                          <a:cs typeface="Arial"/>
                          <a:sym typeface="Arial"/>
                        </a:rPr>
                        <a:t>students </a:t>
                      </a:r>
                      <a:r>
                        <a:rPr lang="en-US" sz="1050" b="1" u="none" strike="noStrike" cap="none">
                          <a:latin typeface="Arial"/>
                          <a:ea typeface="Arial"/>
                          <a:cs typeface="Arial"/>
                          <a:sym typeface="Arial"/>
                        </a:rPr>
                        <a:t>scoring proficient or above on Milestones  in </a:t>
                      </a:r>
                      <a:r>
                        <a:rPr lang="en-US" sz="1050" b="1" u="none" strike="noStrike" cap="none">
                          <a:solidFill>
                            <a:srgbClr val="000000"/>
                          </a:solidFill>
                          <a:latin typeface="Arial"/>
                          <a:ea typeface="Arial"/>
                          <a:cs typeface="Arial"/>
                          <a:sym typeface="Arial"/>
                        </a:rPr>
                        <a:t> reading by 3% </a:t>
                      </a:r>
                      <a:endParaRPr sz="1050" b="1" u="none" strike="noStrike" cap="none">
                        <a:solidFill>
                          <a:srgbClr val="000000"/>
                        </a:solidFill>
                        <a:latin typeface="Arial"/>
                        <a:ea typeface="Arial"/>
                        <a:cs typeface="Arial"/>
                        <a:sym typeface="Arial"/>
                      </a:endParaRPr>
                    </a:p>
                  </a:txBody>
                  <a:tcPr marL="51425" marR="51425" marT="25725" marB="2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90099">
                        <a:alpha val="40000"/>
                      </a:srgbClr>
                    </a:solidFill>
                  </a:tcPr>
                </a:tc>
                <a:tc>
                  <a:txBody>
                    <a:bodyPr/>
                    <a:lstStyle/>
                    <a:p>
                      <a:pPr marL="0" marR="0" lvl="0" indent="0" algn="ctr" rtl="0">
                        <a:lnSpc>
                          <a:spcPct val="123809"/>
                        </a:lnSpc>
                        <a:spcBef>
                          <a:spcPts val="0"/>
                        </a:spcBef>
                        <a:spcAft>
                          <a:spcPts val="0"/>
                        </a:spcAft>
                        <a:buClr>
                          <a:srgbClr val="000000"/>
                        </a:buClr>
                        <a:buSzPts val="1050"/>
                        <a:buFont typeface="Arial"/>
                        <a:buNone/>
                      </a:pPr>
                      <a:r>
                        <a:rPr lang="en-US" sz="1050" b="1" u="none" strike="noStrike" cap="none">
                          <a:latin typeface="Arial"/>
                          <a:ea typeface="Arial"/>
                          <a:cs typeface="Arial"/>
                          <a:sym typeface="Arial"/>
                        </a:rPr>
                        <a:t>Increase the % of grades 3-8 students scoring proficient or above on milestones  in math by 3%</a:t>
                      </a:r>
                      <a:endParaRPr sz="1050" b="1" u="none" strike="noStrike" cap="none">
                        <a:solidFill>
                          <a:srgbClr val="000000"/>
                        </a:solidFill>
                        <a:latin typeface="Arial"/>
                        <a:ea typeface="Arial"/>
                        <a:cs typeface="Arial"/>
                        <a:sym typeface="Arial"/>
                      </a:endParaRPr>
                    </a:p>
                  </a:txBody>
                  <a:tcPr marL="51425" marR="51425" marT="25725" marB="2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90099">
                        <a:alpha val="27450"/>
                      </a:srgbClr>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1" u="none" strike="noStrike" cap="none"/>
                        <a:t>Increase the percentage of students with 10 or less absences by 3%</a:t>
                      </a:r>
                      <a:endParaRPr sz="1400" u="none" strike="noStrike" cap="none"/>
                    </a:p>
                    <a:p>
                      <a:pPr marL="0" marR="0" lvl="0" indent="0" algn="ctr" rtl="0">
                        <a:lnSpc>
                          <a:spcPct val="100000"/>
                        </a:lnSpc>
                        <a:spcBef>
                          <a:spcPts val="0"/>
                        </a:spcBef>
                        <a:spcAft>
                          <a:spcPts val="0"/>
                        </a:spcAft>
                        <a:buClr>
                          <a:srgbClr val="000000"/>
                        </a:buClr>
                        <a:buSzPts val="1050"/>
                        <a:buFont typeface="Arial"/>
                        <a:buNone/>
                      </a:pPr>
                      <a:r>
                        <a:rPr lang="en-US" sz="1050" b="1" u="none" strike="noStrike" cap="none">
                          <a:latin typeface="Arial"/>
                          <a:ea typeface="Arial"/>
                          <a:cs typeface="Arial"/>
                          <a:sym typeface="Arial"/>
                        </a:rPr>
                        <a:t>Decrease the number of out of school suspensions by 3%</a:t>
                      </a:r>
                      <a:endParaRPr sz="1050" b="1" u="none" strike="noStrike" cap="none">
                        <a:latin typeface="Arial"/>
                        <a:ea typeface="Arial"/>
                        <a:cs typeface="Arial"/>
                        <a:sym typeface="Arial"/>
                      </a:endParaRPr>
                    </a:p>
                  </a:txBody>
                  <a:tcPr marL="51425" marR="51425" marT="25725" marB="2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90099">
                        <a:alpha val="20000"/>
                      </a:srgbClr>
                    </a:solid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Jacobi, Diane</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EE6EEE-A090-4C94-8AD2-1F94BE8FF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DEF148-1770-458F-8F5B-C3D0A278AA97}">
  <ds:schemaRefs>
    <ds:schemaRef ds:uri="http://purl.org/dc/elements/1.1/"/>
    <ds:schemaRef ds:uri="http://purl.org/dc/terms/"/>
    <ds:schemaRef ds:uri="d37e30bb-5f32-4411-a640-0b4044b692bf"/>
    <ds:schemaRef ds:uri="ffb952a0-74d9-4848-89d6-000c4b1b707a"/>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A449C04-64B3-4403-94B7-8D2284C38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{B8EF6DDF-79B9-44FA-AB15-D553D3962920}tf78504181_win32</Template>
  <TotalTime>605</TotalTime>
  <Words>1199</Words>
  <Application>Microsoft Office PowerPoint</Application>
  <PresentationFormat>Widescreen</PresentationFormat>
  <Paragraphs>167</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Avenir Next LT Pro</vt:lpstr>
      <vt:lpstr>Calibri</vt:lpstr>
      <vt:lpstr>Roboto</vt:lpstr>
      <vt:lpstr>Tw Cen MT</vt:lpstr>
      <vt:lpstr>Verdana</vt:lpstr>
      <vt:lpstr>ShapesVTI</vt:lpstr>
      <vt:lpstr>GO Team Meeting #2</vt:lpstr>
      <vt:lpstr>Where We Are</vt:lpstr>
      <vt:lpstr>Timeline for GO Teams</vt:lpstr>
      <vt:lpstr>Discussion Items</vt:lpstr>
      <vt:lpstr>Current Strategic Plan</vt:lpstr>
      <vt:lpstr>PowerPoint Presentation</vt:lpstr>
      <vt:lpstr>Continuous Improvement Plan</vt:lpstr>
      <vt:lpstr>PowerPoint Presentation</vt:lpstr>
      <vt:lpstr>PowerPoint Presentation</vt:lpstr>
      <vt:lpstr>Our Current Progress Monitoring Measures </vt:lpstr>
      <vt:lpstr>MAPS Data</vt:lpstr>
      <vt:lpstr>GO Team Discussion: Data Protocol</vt:lpstr>
      <vt:lpstr>Strategic planning will help you fully uncover your available options, set priorities for them, and define the methods to achieve them.</vt:lpstr>
      <vt:lpstr>Where we’re going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Team Meeting #2</dc:title>
  <dc:creator>Jacobi, Diane</dc:creator>
  <cp:lastModifiedBy>Lawrence, Reginald</cp:lastModifiedBy>
  <cp:revision>2</cp:revision>
  <dcterms:created xsi:type="dcterms:W3CDTF">2022-09-07T14:53:24Z</dcterms:created>
  <dcterms:modified xsi:type="dcterms:W3CDTF">2022-10-07T17:52:04Z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